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305" r:id="rId3"/>
    <p:sldId id="307" r:id="rId4"/>
    <p:sldId id="309" r:id="rId5"/>
    <p:sldId id="306" r:id="rId6"/>
    <p:sldId id="282" r:id="rId7"/>
    <p:sldId id="264" r:id="rId8"/>
    <p:sldId id="267" r:id="rId9"/>
    <p:sldId id="304" r:id="rId10"/>
    <p:sldId id="257" r:id="rId11"/>
    <p:sldId id="258" r:id="rId12"/>
    <p:sldId id="259" r:id="rId13"/>
    <p:sldId id="261" r:id="rId14"/>
    <p:sldId id="265" r:id="rId15"/>
    <p:sldId id="266" r:id="rId16"/>
    <p:sldId id="268" r:id="rId17"/>
    <p:sldId id="269" r:id="rId18"/>
    <p:sldId id="270" r:id="rId19"/>
    <p:sldId id="272" r:id="rId20"/>
    <p:sldId id="271" r:id="rId21"/>
    <p:sldId id="273" r:id="rId22"/>
    <p:sldId id="274" r:id="rId23"/>
    <p:sldId id="275" r:id="rId24"/>
    <p:sldId id="276" r:id="rId25"/>
    <p:sldId id="277" r:id="rId26"/>
    <p:sldId id="278" r:id="rId27"/>
    <p:sldId id="280" r:id="rId28"/>
    <p:sldId id="279" r:id="rId29"/>
    <p:sldId id="281" r:id="rId30"/>
    <p:sldId id="283" r:id="rId31"/>
    <p:sldId id="284" r:id="rId32"/>
    <p:sldId id="285" r:id="rId33"/>
    <p:sldId id="287" r:id="rId34"/>
    <p:sldId id="286" r:id="rId35"/>
    <p:sldId id="288" r:id="rId36"/>
    <p:sldId id="289" r:id="rId37"/>
    <p:sldId id="291" r:id="rId38"/>
    <p:sldId id="293" r:id="rId39"/>
    <p:sldId id="294" r:id="rId40"/>
    <p:sldId id="295" r:id="rId41"/>
    <p:sldId id="297" r:id="rId42"/>
    <p:sldId id="298" r:id="rId43"/>
    <p:sldId id="299" r:id="rId44"/>
    <p:sldId id="301" r:id="rId45"/>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E2E2"/>
    <a:srgbClr val="AFA87F"/>
    <a:srgbClr val="938B5B"/>
    <a:srgbClr val="F1DD93"/>
    <a:srgbClr val="F5E6B1"/>
    <a:srgbClr val="EFD781"/>
    <a:srgbClr val="FFE28F"/>
    <a:srgbClr val="FFE59B"/>
    <a:srgbClr val="F5F5F5"/>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41" autoAdjust="0"/>
    <p:restoredTop sz="94274" autoAdjust="0"/>
  </p:normalViewPr>
  <p:slideViewPr>
    <p:cSldViewPr snapToGrid="0">
      <p:cViewPr varScale="1">
        <p:scale>
          <a:sx n="65" d="100"/>
          <a:sy n="65" d="100"/>
        </p:scale>
        <p:origin x="63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DD09A4-00BE-409D-A4D7-857DDCA40E74}" type="datetimeFigureOut">
              <a:rPr lang="pt-BR" smtClean="0"/>
              <a:t>10/08/2023</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CFD407-52DF-4309-AB3F-85C0501EAFF1}" type="slidenum">
              <a:rPr lang="pt-BR" smtClean="0"/>
              <a:t>‹nº›</a:t>
            </a:fld>
            <a:endParaRPr lang="pt-BR"/>
          </a:p>
        </p:txBody>
      </p:sp>
    </p:spTree>
    <p:extLst>
      <p:ext uri="{BB962C8B-B14F-4D97-AF65-F5344CB8AC3E}">
        <p14:creationId xmlns:p14="http://schemas.microsoft.com/office/powerpoint/2010/main" val="3199440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FCFD407-52DF-4309-AB3F-85C0501EAFF1}" type="slidenum">
              <a:rPr lang="pt-BR" smtClean="0"/>
              <a:t>3</a:t>
            </a:fld>
            <a:endParaRPr lang="pt-BR"/>
          </a:p>
        </p:txBody>
      </p:sp>
    </p:spTree>
    <p:extLst>
      <p:ext uri="{BB962C8B-B14F-4D97-AF65-F5344CB8AC3E}">
        <p14:creationId xmlns:p14="http://schemas.microsoft.com/office/powerpoint/2010/main" val="119257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Inserir</a:t>
            </a:r>
            <a:r>
              <a:rPr lang="en-US" sz="1200" dirty="0"/>
              <a:t> </a:t>
            </a:r>
            <a:r>
              <a:rPr lang="en-US" sz="1200" dirty="0" err="1"/>
              <a:t>crédito</a:t>
            </a:r>
            <a:r>
              <a:rPr lang="en-US" sz="1200" baseline="0" dirty="0"/>
              <a:t> </a:t>
            </a:r>
            <a:r>
              <a:rPr lang="en-US" sz="1200" baseline="0" dirty="0" err="1"/>
              <a:t>imagens</a:t>
            </a:r>
            <a:r>
              <a:rPr lang="en-US" sz="1200" baseline="0" dirty="0"/>
              <a:t> </a:t>
            </a:r>
            <a:r>
              <a:rPr lang="en-US" sz="1200" baseline="0" dirty="0" err="1"/>
              <a:t>em</a:t>
            </a:r>
            <a:r>
              <a:rPr lang="en-US" sz="1200" baseline="0" dirty="0"/>
              <a:t> slide final: </a:t>
            </a:r>
            <a:br>
              <a:rPr lang="en-US" sz="1200" baseline="0" dirty="0"/>
            </a:br>
            <a:r>
              <a:rPr lang="en-US" sz="1200" baseline="0" dirty="0"/>
              <a:t>1. </a:t>
            </a:r>
            <a:r>
              <a:rPr lang="en-US" sz="1200" dirty="0"/>
              <a:t>Drawing from Ramon </a:t>
            </a:r>
            <a:r>
              <a:rPr lang="en-US" sz="1200" dirty="0" err="1"/>
              <a:t>Llull's</a:t>
            </a:r>
            <a:r>
              <a:rPr lang="en-US" sz="1200" dirty="0"/>
              <a:t> Ladder of Ascent and Descent of the Mind, 1305 </a:t>
            </a:r>
            <a:r>
              <a:rPr lang="pt-BR" sz="1200" dirty="0"/>
              <a:t>[inserir numeração na narrativa]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2. Drawing from </a:t>
            </a:r>
            <a:r>
              <a:rPr lang="en-US" sz="1200" dirty="0" err="1"/>
              <a:t>Didacus</a:t>
            </a:r>
            <a:r>
              <a:rPr lang="en-US" sz="1200" dirty="0"/>
              <a:t> </a:t>
            </a:r>
            <a:r>
              <a:rPr lang="en-US" sz="1200" dirty="0" err="1"/>
              <a:t>Valades</a:t>
            </a:r>
            <a:r>
              <a:rPr lang="en-US" sz="1200" dirty="0"/>
              <a:t>, </a:t>
            </a:r>
            <a:r>
              <a:rPr lang="en-US" sz="1200" i="1" dirty="0" err="1"/>
              <a:t>Rhetorica</a:t>
            </a:r>
            <a:r>
              <a:rPr lang="en-US" sz="1200" i="1" dirty="0"/>
              <a:t> Christiana</a:t>
            </a:r>
            <a:r>
              <a:rPr lang="pt-BR" sz="1200" i="1" dirty="0"/>
              <a:t> </a:t>
            </a:r>
            <a:r>
              <a:rPr lang="pt-BR" sz="1200" dirty="0"/>
              <a:t>[inserir numeração na narrativa]</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t>2. </a:t>
            </a:r>
          </a:p>
          <a:p>
            <a:endParaRPr lang="pt-BR" dirty="0"/>
          </a:p>
        </p:txBody>
      </p:sp>
      <p:sp>
        <p:nvSpPr>
          <p:cNvPr id="4" name="Espaço Reservado para Número de Slide 3"/>
          <p:cNvSpPr>
            <a:spLocks noGrp="1"/>
          </p:cNvSpPr>
          <p:nvPr>
            <p:ph type="sldNum" sz="quarter" idx="10"/>
          </p:nvPr>
        </p:nvSpPr>
        <p:spPr/>
        <p:txBody>
          <a:bodyPr/>
          <a:lstStyle/>
          <a:p>
            <a:fld id="{EFCFD407-52DF-4309-AB3F-85C0501EAFF1}" type="slidenum">
              <a:rPr lang="pt-BR" smtClean="0"/>
              <a:t>10</a:t>
            </a:fld>
            <a:endParaRPr lang="pt-BR"/>
          </a:p>
        </p:txBody>
      </p:sp>
    </p:spTree>
    <p:extLst>
      <p:ext uri="{BB962C8B-B14F-4D97-AF65-F5344CB8AC3E}">
        <p14:creationId xmlns:p14="http://schemas.microsoft.com/office/powerpoint/2010/main" val="4131194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494848"/>
                </a:solidFill>
                <a:latin typeface="Catamaran"/>
              </a:rPr>
              <a:t>Baker (1757). </a:t>
            </a:r>
            <a:br>
              <a:rPr lang="en-US" dirty="0">
                <a:solidFill>
                  <a:srgbClr val="494848"/>
                </a:solidFill>
                <a:latin typeface="Catamaran"/>
              </a:rPr>
            </a:br>
            <a:r>
              <a:rPr lang="en-US" dirty="0">
                <a:solidFill>
                  <a:srgbClr val="494848"/>
                </a:solidFill>
                <a:latin typeface="Catamaran"/>
              </a:rPr>
              <a:t>https://www.sciencephoto.com/media/433578/view/octopus-anatomy-18th-century</a:t>
            </a:r>
            <a:endParaRPr lang="pt-BR" dirty="0"/>
          </a:p>
          <a:p>
            <a:endParaRPr lang="pt-BR" dirty="0"/>
          </a:p>
        </p:txBody>
      </p:sp>
      <p:sp>
        <p:nvSpPr>
          <p:cNvPr id="4" name="Espaço Reservado para Número de Slide 3"/>
          <p:cNvSpPr>
            <a:spLocks noGrp="1"/>
          </p:cNvSpPr>
          <p:nvPr>
            <p:ph type="sldNum" sz="quarter" idx="10"/>
          </p:nvPr>
        </p:nvSpPr>
        <p:spPr/>
        <p:txBody>
          <a:bodyPr/>
          <a:lstStyle/>
          <a:p>
            <a:fld id="{EFCFD407-52DF-4309-AB3F-85C0501EAFF1}" type="slidenum">
              <a:rPr lang="pt-BR" smtClean="0"/>
              <a:t>22</a:t>
            </a:fld>
            <a:endParaRPr lang="pt-BR"/>
          </a:p>
        </p:txBody>
      </p:sp>
    </p:spTree>
    <p:extLst>
      <p:ext uri="{BB962C8B-B14F-4D97-AF65-F5344CB8AC3E}">
        <p14:creationId xmlns:p14="http://schemas.microsoft.com/office/powerpoint/2010/main" val="1285691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latin typeface="Arial" panose="020B0604020202020204" pitchFamily="34" charset="0"/>
                <a:cs typeface="Arial" panose="020B0604020202020204" pitchFamily="34" charset="0"/>
              </a:rPr>
              <a:t> (</a:t>
            </a:r>
            <a:r>
              <a:rPr lang="pt-BR" i="1" dirty="0" err="1">
                <a:latin typeface="Arial" panose="020B0604020202020204" pitchFamily="34" charset="0"/>
                <a:cs typeface="Arial" panose="020B0604020202020204" pitchFamily="34" charset="0"/>
              </a:rPr>
              <a:t>Plumatella</a:t>
            </a:r>
            <a:r>
              <a:rPr lang="pt-BR" i="1" dirty="0">
                <a:latin typeface="Arial" panose="020B0604020202020204" pitchFamily="34" charset="0"/>
                <a:cs typeface="Arial" panose="020B0604020202020204" pitchFamily="34" charset="0"/>
              </a:rPr>
              <a:t> genus</a:t>
            </a:r>
            <a:r>
              <a:rPr lang="pt-BR" dirty="0">
                <a:latin typeface="Arial" panose="020B0604020202020204" pitchFamily="34" charset="0"/>
                <a:cs typeface="Arial" panose="020B0604020202020204" pitchFamily="34" charset="0"/>
              </a:rPr>
              <a:t>). Pierre-Simon </a:t>
            </a:r>
            <a:r>
              <a:rPr lang="pt-BR" dirty="0" err="1">
                <a:latin typeface="Arial" panose="020B0604020202020204" pitchFamily="34" charset="0"/>
                <a:cs typeface="Arial" panose="020B0604020202020204" pitchFamily="34" charset="0"/>
              </a:rPr>
              <a:t>Pallas</a:t>
            </a:r>
            <a:r>
              <a:rPr lang="pt-BR" dirty="0">
                <a:latin typeface="Arial" panose="020B0604020202020204" pitchFamily="34" charset="0"/>
                <a:cs typeface="Arial" panose="020B0604020202020204" pitchFamily="34" charset="0"/>
              </a:rPr>
              <a:t> (1778). </a:t>
            </a:r>
          </a:p>
          <a:p>
            <a:endParaRPr lang="pt-BR" dirty="0"/>
          </a:p>
        </p:txBody>
      </p:sp>
      <p:sp>
        <p:nvSpPr>
          <p:cNvPr id="4" name="Espaço Reservado para Número de Slide 3"/>
          <p:cNvSpPr>
            <a:spLocks noGrp="1"/>
          </p:cNvSpPr>
          <p:nvPr>
            <p:ph type="sldNum" sz="quarter" idx="10"/>
          </p:nvPr>
        </p:nvSpPr>
        <p:spPr/>
        <p:txBody>
          <a:bodyPr/>
          <a:lstStyle/>
          <a:p>
            <a:fld id="{EFCFD407-52DF-4309-AB3F-85C0501EAFF1}" type="slidenum">
              <a:rPr lang="pt-BR" smtClean="0"/>
              <a:t>28</a:t>
            </a:fld>
            <a:endParaRPr lang="pt-BR"/>
          </a:p>
        </p:txBody>
      </p:sp>
    </p:spTree>
    <p:extLst>
      <p:ext uri="{BB962C8B-B14F-4D97-AF65-F5344CB8AC3E}">
        <p14:creationId xmlns:p14="http://schemas.microsoft.com/office/powerpoint/2010/main" val="1920500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E02575F5-572C-4C5C-8BB8-809A4B1CBD17}" type="datetimeFigureOut">
              <a:rPr lang="pt-BR" smtClean="0"/>
              <a:t>10/08/2023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74110B9-66F7-4CB1-9CC8-FD0D4BF83E64}" type="slidenum">
              <a:rPr lang="pt-BR" smtClean="0"/>
              <a:t>‹nº›</a:t>
            </a:fld>
            <a:endParaRPr lang="pt-BR"/>
          </a:p>
        </p:txBody>
      </p:sp>
    </p:spTree>
    <p:extLst>
      <p:ext uri="{BB962C8B-B14F-4D97-AF65-F5344CB8AC3E}">
        <p14:creationId xmlns:p14="http://schemas.microsoft.com/office/powerpoint/2010/main" val="371599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E02575F5-572C-4C5C-8BB8-809A4B1CBD17}" type="datetimeFigureOut">
              <a:rPr lang="pt-BR" smtClean="0"/>
              <a:t>10/08/2023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74110B9-66F7-4CB1-9CC8-FD0D4BF83E64}" type="slidenum">
              <a:rPr lang="pt-BR" smtClean="0"/>
              <a:t>‹nº›</a:t>
            </a:fld>
            <a:endParaRPr lang="pt-BR"/>
          </a:p>
        </p:txBody>
      </p:sp>
    </p:spTree>
    <p:extLst>
      <p:ext uri="{BB962C8B-B14F-4D97-AF65-F5344CB8AC3E}">
        <p14:creationId xmlns:p14="http://schemas.microsoft.com/office/powerpoint/2010/main" val="692444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E02575F5-572C-4C5C-8BB8-809A4B1CBD17}" type="datetimeFigureOut">
              <a:rPr lang="pt-BR" smtClean="0"/>
              <a:t>10/08/2023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74110B9-66F7-4CB1-9CC8-FD0D4BF83E64}" type="slidenum">
              <a:rPr lang="pt-BR" smtClean="0"/>
              <a:t>‹nº›</a:t>
            </a:fld>
            <a:endParaRPr lang="pt-BR"/>
          </a:p>
        </p:txBody>
      </p:sp>
    </p:spTree>
    <p:extLst>
      <p:ext uri="{BB962C8B-B14F-4D97-AF65-F5344CB8AC3E}">
        <p14:creationId xmlns:p14="http://schemas.microsoft.com/office/powerpoint/2010/main" val="2912660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E02575F5-572C-4C5C-8BB8-809A4B1CBD17}" type="datetimeFigureOut">
              <a:rPr lang="pt-BR" smtClean="0"/>
              <a:t>10/08/2023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74110B9-66F7-4CB1-9CC8-FD0D4BF83E64}" type="slidenum">
              <a:rPr lang="pt-BR" smtClean="0"/>
              <a:t>‹nº›</a:t>
            </a:fld>
            <a:endParaRPr lang="pt-BR"/>
          </a:p>
        </p:txBody>
      </p:sp>
    </p:spTree>
    <p:extLst>
      <p:ext uri="{BB962C8B-B14F-4D97-AF65-F5344CB8AC3E}">
        <p14:creationId xmlns:p14="http://schemas.microsoft.com/office/powerpoint/2010/main" val="3283222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p:cNvSpPr>
            <a:spLocks noGrp="1"/>
          </p:cNvSpPr>
          <p:nvPr>
            <p:ph type="dt" sz="half" idx="10"/>
          </p:nvPr>
        </p:nvSpPr>
        <p:spPr/>
        <p:txBody>
          <a:bodyPr/>
          <a:lstStyle/>
          <a:p>
            <a:fld id="{E02575F5-572C-4C5C-8BB8-809A4B1CBD17}" type="datetimeFigureOut">
              <a:rPr lang="pt-BR" smtClean="0"/>
              <a:t>10/08/2023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74110B9-66F7-4CB1-9CC8-FD0D4BF83E64}" type="slidenum">
              <a:rPr lang="pt-BR" smtClean="0"/>
              <a:t>‹nº›</a:t>
            </a:fld>
            <a:endParaRPr lang="pt-BR"/>
          </a:p>
        </p:txBody>
      </p:sp>
    </p:spTree>
    <p:extLst>
      <p:ext uri="{BB962C8B-B14F-4D97-AF65-F5344CB8AC3E}">
        <p14:creationId xmlns:p14="http://schemas.microsoft.com/office/powerpoint/2010/main" val="842195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E02575F5-572C-4C5C-8BB8-809A4B1CBD17}" type="datetimeFigureOut">
              <a:rPr lang="pt-BR" smtClean="0"/>
              <a:t>10/08/2023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374110B9-66F7-4CB1-9CC8-FD0D4BF83E64}" type="slidenum">
              <a:rPr lang="pt-BR" smtClean="0"/>
              <a:t>‹nº›</a:t>
            </a:fld>
            <a:endParaRPr lang="pt-BR"/>
          </a:p>
        </p:txBody>
      </p:sp>
    </p:spTree>
    <p:extLst>
      <p:ext uri="{BB962C8B-B14F-4D97-AF65-F5344CB8AC3E}">
        <p14:creationId xmlns:p14="http://schemas.microsoft.com/office/powerpoint/2010/main" val="1024347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E02575F5-572C-4C5C-8BB8-809A4B1CBD17}" type="datetimeFigureOut">
              <a:rPr lang="pt-BR" smtClean="0"/>
              <a:t>10/08/2023</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374110B9-66F7-4CB1-9CC8-FD0D4BF83E64}" type="slidenum">
              <a:rPr lang="pt-BR" smtClean="0"/>
              <a:t>‹nº›</a:t>
            </a:fld>
            <a:endParaRPr lang="pt-BR"/>
          </a:p>
        </p:txBody>
      </p:sp>
    </p:spTree>
    <p:extLst>
      <p:ext uri="{BB962C8B-B14F-4D97-AF65-F5344CB8AC3E}">
        <p14:creationId xmlns:p14="http://schemas.microsoft.com/office/powerpoint/2010/main" val="816658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E02575F5-572C-4C5C-8BB8-809A4B1CBD17}" type="datetimeFigureOut">
              <a:rPr lang="pt-BR" smtClean="0"/>
              <a:t>10/08/2023</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374110B9-66F7-4CB1-9CC8-FD0D4BF83E64}" type="slidenum">
              <a:rPr lang="pt-BR" smtClean="0"/>
              <a:t>‹nº›</a:t>
            </a:fld>
            <a:endParaRPr lang="pt-BR"/>
          </a:p>
        </p:txBody>
      </p:sp>
    </p:spTree>
    <p:extLst>
      <p:ext uri="{BB962C8B-B14F-4D97-AF65-F5344CB8AC3E}">
        <p14:creationId xmlns:p14="http://schemas.microsoft.com/office/powerpoint/2010/main" val="3392212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E02575F5-572C-4C5C-8BB8-809A4B1CBD17}" type="datetimeFigureOut">
              <a:rPr lang="pt-BR" smtClean="0"/>
              <a:t>10/08/2023</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374110B9-66F7-4CB1-9CC8-FD0D4BF83E64}" type="slidenum">
              <a:rPr lang="pt-BR" smtClean="0"/>
              <a:t>‹nº›</a:t>
            </a:fld>
            <a:endParaRPr lang="pt-BR"/>
          </a:p>
        </p:txBody>
      </p:sp>
    </p:spTree>
    <p:extLst>
      <p:ext uri="{BB962C8B-B14F-4D97-AF65-F5344CB8AC3E}">
        <p14:creationId xmlns:p14="http://schemas.microsoft.com/office/powerpoint/2010/main" val="3953780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E02575F5-572C-4C5C-8BB8-809A4B1CBD17}" type="datetimeFigureOut">
              <a:rPr lang="pt-BR" smtClean="0"/>
              <a:t>10/08/2023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374110B9-66F7-4CB1-9CC8-FD0D4BF83E64}" type="slidenum">
              <a:rPr lang="pt-BR" smtClean="0"/>
              <a:t>‹nº›</a:t>
            </a:fld>
            <a:endParaRPr lang="pt-BR"/>
          </a:p>
        </p:txBody>
      </p:sp>
    </p:spTree>
    <p:extLst>
      <p:ext uri="{BB962C8B-B14F-4D97-AF65-F5344CB8AC3E}">
        <p14:creationId xmlns:p14="http://schemas.microsoft.com/office/powerpoint/2010/main" val="2839151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E02575F5-572C-4C5C-8BB8-809A4B1CBD17}" type="datetimeFigureOut">
              <a:rPr lang="pt-BR" smtClean="0"/>
              <a:t>10/08/2023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374110B9-66F7-4CB1-9CC8-FD0D4BF83E64}" type="slidenum">
              <a:rPr lang="pt-BR" smtClean="0"/>
              <a:t>‹nº›</a:t>
            </a:fld>
            <a:endParaRPr lang="pt-BR"/>
          </a:p>
        </p:txBody>
      </p:sp>
    </p:spTree>
    <p:extLst>
      <p:ext uri="{BB962C8B-B14F-4D97-AF65-F5344CB8AC3E}">
        <p14:creationId xmlns:p14="http://schemas.microsoft.com/office/powerpoint/2010/main" val="2992050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2575F5-572C-4C5C-8BB8-809A4B1CBD17}" type="datetimeFigureOut">
              <a:rPr lang="pt-BR" smtClean="0"/>
              <a:t>10/08/2023</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4110B9-66F7-4CB1-9CC8-FD0D4BF83E64}" type="slidenum">
              <a:rPr lang="pt-BR" smtClean="0"/>
              <a:t>‹nº›</a:t>
            </a:fld>
            <a:endParaRPr lang="pt-BR"/>
          </a:p>
        </p:txBody>
      </p:sp>
    </p:spTree>
    <p:extLst>
      <p:ext uri="{BB962C8B-B14F-4D97-AF65-F5344CB8AC3E}">
        <p14:creationId xmlns:p14="http://schemas.microsoft.com/office/powerpoint/2010/main" val="26500950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35.jpe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34.jpe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37.png"/><Relationship Id="rId4" Type="http://schemas.microsoft.com/office/2007/relationships/hdphoto" Target="../media/hdphoto9.wdp"/></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42.png"/><Relationship Id="rId10" Type="http://schemas.openxmlformats.org/officeDocument/2006/relationships/image" Target="../media/image21.png"/><Relationship Id="rId4" Type="http://schemas.microsoft.com/office/2007/relationships/hdphoto" Target="../media/hdphoto11.wdp"/><Relationship Id="rId9" Type="http://schemas.openxmlformats.org/officeDocument/2006/relationships/image" Target="../media/image23.pn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microsoft.com/office/2007/relationships/hdphoto" Target="../media/hdphoto14.wdp"/><Relationship Id="rId7" Type="http://schemas.microsoft.com/office/2007/relationships/hdphoto" Target="../media/hdphoto16.wdp"/><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6.png"/><Relationship Id="rId5" Type="http://schemas.microsoft.com/office/2007/relationships/hdphoto" Target="../media/hdphoto15.wdp"/><Relationship Id="rId4" Type="http://schemas.openxmlformats.org/officeDocument/2006/relationships/image" Target="../media/image45.png"/><Relationship Id="rId9" Type="http://schemas.microsoft.com/office/2007/relationships/hdphoto" Target="../media/hdphoto17.wdp"/></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8.jp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49.jpe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6.png"/><Relationship Id="rId5" Type="http://schemas.microsoft.com/office/2007/relationships/hdphoto" Target="../media/hdphoto20.wdp"/><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21.pn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23.png"/><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6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Documento 3"/>
          <p:cNvSpPr/>
          <p:nvPr/>
        </p:nvSpPr>
        <p:spPr>
          <a:xfrm rot="5400000">
            <a:off x="5267202" y="-66798"/>
            <a:ext cx="6858000" cy="6991597"/>
          </a:xfrm>
          <a:prstGeom prst="flowChartDocumen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ítulo 1"/>
          <p:cNvSpPr txBox="1">
            <a:spLocks/>
          </p:cNvSpPr>
          <p:nvPr/>
        </p:nvSpPr>
        <p:spPr>
          <a:xfrm>
            <a:off x="5408023" y="582556"/>
            <a:ext cx="6757344" cy="23449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pt-BR" sz="4500" b="1" dirty="0">
                <a:solidFill>
                  <a:schemeClr val="bg1">
                    <a:lumMod val="50000"/>
                  </a:schemeClr>
                </a:solidFill>
                <a:latin typeface="Garamond" panose="02020404030301010803" pitchFamily="18" charset="0"/>
                <a:cs typeface="Courier New" panose="02070309020205020404" pitchFamily="49" charset="0"/>
              </a:rPr>
              <a:t>Abraham </a:t>
            </a:r>
            <a:r>
              <a:rPr lang="pt-BR" sz="4500" b="1" dirty="0" err="1">
                <a:solidFill>
                  <a:schemeClr val="bg1">
                    <a:lumMod val="50000"/>
                  </a:schemeClr>
                </a:solidFill>
                <a:latin typeface="Garamond" panose="02020404030301010803" pitchFamily="18" charset="0"/>
                <a:cs typeface="Courier New" panose="02070309020205020404" pitchFamily="49" charset="0"/>
              </a:rPr>
              <a:t>Trembley</a:t>
            </a:r>
            <a:r>
              <a:rPr lang="pt-BR" sz="4500" b="1" dirty="0">
                <a:solidFill>
                  <a:schemeClr val="bg1">
                    <a:lumMod val="50000"/>
                  </a:schemeClr>
                </a:solidFill>
                <a:latin typeface="Garamond" panose="02020404030301010803" pitchFamily="18" charset="0"/>
                <a:cs typeface="Courier New" panose="02070309020205020404" pitchFamily="49" charset="0"/>
              </a:rPr>
              <a:t> </a:t>
            </a:r>
            <a:r>
              <a:rPr lang="pt-BR" sz="4500" b="1" dirty="0" err="1">
                <a:solidFill>
                  <a:schemeClr val="bg1">
                    <a:lumMod val="50000"/>
                  </a:schemeClr>
                </a:solidFill>
                <a:latin typeface="Garamond" panose="02020404030301010803" pitchFamily="18" charset="0"/>
                <a:cs typeface="Courier New" panose="02070309020205020404" pitchFamily="49" charset="0"/>
              </a:rPr>
              <a:t>and</a:t>
            </a:r>
            <a:r>
              <a:rPr lang="pt-BR" sz="4500" b="1" dirty="0">
                <a:solidFill>
                  <a:schemeClr val="bg1">
                    <a:lumMod val="50000"/>
                  </a:schemeClr>
                </a:solidFill>
                <a:latin typeface="Garamond" panose="02020404030301010803" pitchFamily="18" charset="0"/>
                <a:cs typeface="Courier New" panose="02070309020205020404" pitchFamily="49" charset="0"/>
              </a:rPr>
              <a:t> </a:t>
            </a:r>
            <a:r>
              <a:rPr lang="pt-BR" sz="4500" b="1" dirty="0" err="1">
                <a:solidFill>
                  <a:schemeClr val="bg1">
                    <a:lumMod val="50000"/>
                  </a:schemeClr>
                </a:solidFill>
                <a:latin typeface="Garamond" panose="02020404030301010803" pitchFamily="18" charset="0"/>
                <a:cs typeface="Courier New" panose="02070309020205020404" pitchFamily="49" charset="0"/>
              </a:rPr>
              <a:t>the</a:t>
            </a:r>
            <a:r>
              <a:rPr lang="pt-BR" sz="4500" b="1" dirty="0">
                <a:solidFill>
                  <a:schemeClr val="bg1">
                    <a:lumMod val="50000"/>
                  </a:schemeClr>
                </a:solidFill>
                <a:latin typeface="Garamond" panose="02020404030301010803" pitchFamily="18" charset="0"/>
                <a:cs typeface="Courier New" panose="02070309020205020404" pitchFamily="49" charset="0"/>
              </a:rPr>
              <a:t> </a:t>
            </a:r>
            <a:r>
              <a:rPr lang="pt-BR" sz="4500" b="1" dirty="0" err="1">
                <a:solidFill>
                  <a:schemeClr val="bg1">
                    <a:lumMod val="50000"/>
                  </a:schemeClr>
                </a:solidFill>
                <a:latin typeface="Garamond" panose="02020404030301010803" pitchFamily="18" charset="0"/>
                <a:cs typeface="Courier New" panose="02070309020205020404" pitchFamily="49" charset="0"/>
              </a:rPr>
              <a:t>creature</a:t>
            </a:r>
            <a:r>
              <a:rPr lang="pt-BR" sz="4500" b="1" dirty="0">
                <a:solidFill>
                  <a:schemeClr val="bg1">
                    <a:lumMod val="50000"/>
                  </a:schemeClr>
                </a:solidFill>
                <a:latin typeface="Garamond" panose="02020404030301010803" pitchFamily="18" charset="0"/>
                <a:cs typeface="Courier New" panose="02070309020205020404" pitchFamily="49" charset="0"/>
              </a:rPr>
              <a:t> </a:t>
            </a:r>
            <a:r>
              <a:rPr lang="pt-BR" sz="4500" b="1" dirty="0" err="1">
                <a:solidFill>
                  <a:schemeClr val="bg1">
                    <a:lumMod val="50000"/>
                  </a:schemeClr>
                </a:solidFill>
                <a:latin typeface="Garamond" panose="02020404030301010803" pitchFamily="18" charset="0"/>
                <a:cs typeface="Courier New" panose="02070309020205020404" pitchFamily="49" charset="0"/>
              </a:rPr>
              <a:t>that</a:t>
            </a:r>
            <a:r>
              <a:rPr lang="pt-BR" sz="4500" b="1" dirty="0">
                <a:solidFill>
                  <a:schemeClr val="bg1">
                    <a:lumMod val="50000"/>
                  </a:schemeClr>
                </a:solidFill>
                <a:latin typeface="Garamond" panose="02020404030301010803" pitchFamily="18" charset="0"/>
                <a:cs typeface="Courier New" panose="02070309020205020404" pitchFamily="49" charset="0"/>
              </a:rPr>
              <a:t> </a:t>
            </a:r>
            <a:r>
              <a:rPr lang="pt-BR" sz="4500" b="1" dirty="0" err="1">
                <a:solidFill>
                  <a:schemeClr val="bg1">
                    <a:lumMod val="50000"/>
                  </a:schemeClr>
                </a:solidFill>
                <a:latin typeface="Garamond" panose="02020404030301010803" pitchFamily="18" charset="0"/>
                <a:cs typeface="Courier New" panose="02070309020205020404" pitchFamily="49" charset="0"/>
              </a:rPr>
              <a:t>defies</a:t>
            </a:r>
            <a:r>
              <a:rPr lang="pt-BR" sz="4500" b="1" dirty="0">
                <a:solidFill>
                  <a:schemeClr val="bg1">
                    <a:lumMod val="50000"/>
                  </a:schemeClr>
                </a:solidFill>
                <a:latin typeface="Garamond" panose="02020404030301010803" pitchFamily="18" charset="0"/>
                <a:cs typeface="Courier New" panose="02070309020205020404" pitchFamily="49" charset="0"/>
              </a:rPr>
              <a:t> </a:t>
            </a:r>
            <a:r>
              <a:rPr lang="pt-BR" sz="4500" b="1" dirty="0" err="1">
                <a:solidFill>
                  <a:schemeClr val="bg1">
                    <a:lumMod val="50000"/>
                  </a:schemeClr>
                </a:solidFill>
                <a:latin typeface="Garamond" panose="02020404030301010803" pitchFamily="18" charset="0"/>
                <a:cs typeface="Courier New" panose="02070309020205020404" pitchFamily="49" charset="0"/>
              </a:rPr>
              <a:t>classification</a:t>
            </a:r>
            <a:endParaRPr lang="pt-BR" sz="4500" b="1" dirty="0">
              <a:solidFill>
                <a:schemeClr val="bg1">
                  <a:lumMod val="50000"/>
                </a:schemeClr>
              </a:solidFill>
              <a:latin typeface="Garamond" panose="02020404030301010803" pitchFamily="18" charset="0"/>
              <a:cs typeface="Courier New" panose="02070309020205020404" pitchFamily="49" charset="0"/>
            </a:endParaRPr>
          </a:p>
        </p:txBody>
      </p:sp>
      <p:pic>
        <p:nvPicPr>
          <p:cNvPr id="1026" name="Picture 2" descr="https://www.archive.org/download/mmoirespourservi01trem/page/n116_w579"/>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20520" t="57333" r="18233" b="10151"/>
          <a:stretch/>
        </p:blipFill>
        <p:spPr bwMode="auto">
          <a:xfrm rot="16200000">
            <a:off x="-862780" y="862779"/>
            <a:ext cx="6858002" cy="5132439"/>
          </a:xfrm>
          <a:prstGeom prst="rect">
            <a:avLst/>
          </a:prstGeom>
          <a:extLst>
            <a:ext uri="{909E8E84-426E-40DD-AFC4-6F175D3DCCD1}">
              <a14:hiddenFill xmlns:a14="http://schemas.microsoft.com/office/drawing/2010/main">
                <a:solidFill>
                  <a:srgbClr val="FFFFFF"/>
                </a:solidFill>
              </a14:hiddenFill>
            </a:ext>
          </a:extLst>
        </p:spPr>
      </p:pic>
      <p:sp>
        <p:nvSpPr>
          <p:cNvPr id="8" name="Título 1"/>
          <p:cNvSpPr txBox="1">
            <a:spLocks/>
          </p:cNvSpPr>
          <p:nvPr/>
        </p:nvSpPr>
        <p:spPr>
          <a:xfrm>
            <a:off x="6043447" y="4966138"/>
            <a:ext cx="6053958" cy="21140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pt-BR" sz="3000" dirty="0">
                <a:latin typeface="Garamond" panose="02020404030301010803" pitchFamily="18" charset="0"/>
              </a:rPr>
              <a:t>Filipe Faria </a:t>
            </a:r>
            <a:r>
              <a:rPr lang="pt-BR" sz="3000" dirty="0" err="1">
                <a:latin typeface="Garamond" panose="02020404030301010803" pitchFamily="18" charset="0"/>
              </a:rPr>
              <a:t>Berçot</a:t>
            </a:r>
            <a:r>
              <a:rPr lang="pt-BR" sz="3000" dirty="0">
                <a:latin typeface="Garamond" panose="02020404030301010803" pitchFamily="18" charset="0"/>
              </a:rPr>
              <a:t> </a:t>
            </a:r>
          </a:p>
          <a:p>
            <a:pPr algn="r"/>
            <a:r>
              <a:rPr lang="pt-BR" sz="3000" dirty="0">
                <a:latin typeface="Garamond" panose="02020404030301010803" pitchFamily="18" charset="0"/>
              </a:rPr>
              <a:t>&amp;</a:t>
            </a:r>
          </a:p>
          <a:p>
            <a:pPr algn="r"/>
            <a:r>
              <a:rPr lang="pt-BR" sz="3000" dirty="0">
                <a:latin typeface="Garamond" panose="02020404030301010803" pitchFamily="18" charset="0"/>
              </a:rPr>
              <a:t> Maria Elice de Brzezinski Prestes</a:t>
            </a:r>
            <a:r>
              <a:rPr lang="pt-BR" sz="3000" dirty="0">
                <a:latin typeface="Book Antiqua" panose="02040602050305030304" pitchFamily="18" charset="0"/>
              </a:rPr>
              <a:t/>
            </a:r>
            <a:br>
              <a:rPr lang="pt-BR" sz="3000" dirty="0">
                <a:latin typeface="Book Antiqua" panose="02040602050305030304" pitchFamily="18" charset="0"/>
              </a:rPr>
            </a:br>
            <a:endParaRPr lang="pt-BR" sz="3000" dirty="0">
              <a:latin typeface="Book Antiqua" panose="02040602050305030304" pitchFamily="18" charset="0"/>
            </a:endParaRPr>
          </a:p>
        </p:txBody>
      </p:sp>
    </p:spTree>
    <p:extLst>
      <p:ext uri="{BB962C8B-B14F-4D97-AF65-F5344CB8AC3E}">
        <p14:creationId xmlns:p14="http://schemas.microsoft.com/office/powerpoint/2010/main" val="10774281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6076950" y="0"/>
            <a:ext cx="6115050" cy="6858000"/>
          </a:xfrm>
          <a:prstGeom prst="rect">
            <a:avLst/>
          </a:prstGeom>
          <a:solidFill>
            <a:srgbClr val="BBB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0" y="0"/>
            <a:ext cx="611505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p:cNvSpPr>
            <a:spLocks noGrp="1"/>
          </p:cNvSpPr>
          <p:nvPr>
            <p:ph type="title"/>
          </p:nvPr>
        </p:nvSpPr>
        <p:spPr>
          <a:xfrm>
            <a:off x="6134098" y="5799087"/>
            <a:ext cx="6076950" cy="1475170"/>
          </a:xfrm>
        </p:spPr>
        <p:txBody>
          <a:bodyPr>
            <a:noAutofit/>
          </a:bodyPr>
          <a:lstStyle/>
          <a:p>
            <a:r>
              <a:rPr lang="pt-BR" sz="4000" b="1" dirty="0" err="1">
                <a:latin typeface="Arial" panose="020B0604020202020204" pitchFamily="34" charset="0"/>
                <a:cs typeface="Arial" panose="020B0604020202020204" pitchFamily="34" charset="0"/>
              </a:rPr>
              <a:t>Great</a:t>
            </a:r>
            <a:r>
              <a:rPr lang="pt-BR" sz="4000" b="1" dirty="0">
                <a:latin typeface="Arial" panose="020B0604020202020204" pitchFamily="34" charset="0"/>
                <a:cs typeface="Arial" panose="020B0604020202020204" pitchFamily="34" charset="0"/>
              </a:rPr>
              <a:t> Chain </a:t>
            </a:r>
            <a:r>
              <a:rPr lang="pt-BR" sz="4000" b="1" dirty="0" err="1">
                <a:latin typeface="Arial" panose="020B0604020202020204" pitchFamily="34" charset="0"/>
                <a:cs typeface="Arial" panose="020B0604020202020204" pitchFamily="34" charset="0"/>
              </a:rPr>
              <a:t>of</a:t>
            </a:r>
            <a:r>
              <a:rPr lang="pt-BR" sz="4000" b="1" dirty="0">
                <a:latin typeface="Arial" panose="020B0604020202020204" pitchFamily="34" charset="0"/>
                <a:cs typeface="Arial" panose="020B0604020202020204" pitchFamily="34" charset="0"/>
              </a:rPr>
              <a:t> </a:t>
            </a:r>
            <a:r>
              <a:rPr lang="pt-BR" sz="4000" b="1" dirty="0" err="1">
                <a:latin typeface="Arial" panose="020B0604020202020204" pitchFamily="34" charset="0"/>
                <a:cs typeface="Arial" panose="020B0604020202020204" pitchFamily="34" charset="0"/>
              </a:rPr>
              <a:t>beings</a:t>
            </a:r>
            <a:r>
              <a:rPr lang="pt-BR" sz="4000" b="1" dirty="0">
                <a:latin typeface="Arial" panose="020B0604020202020204" pitchFamily="34" charset="0"/>
                <a:cs typeface="Arial" panose="020B0604020202020204" pitchFamily="34" charset="0"/>
              </a:rPr>
              <a:t> (</a:t>
            </a:r>
            <a:r>
              <a:rPr lang="en-US" sz="4000" b="1" dirty="0">
                <a:latin typeface="Arial" panose="020B0604020202020204" pitchFamily="34" charset="0"/>
                <a:cs typeface="Arial" panose="020B0604020202020204" pitchFamily="34" charset="0"/>
              </a:rPr>
              <a:t>1579). </a:t>
            </a:r>
            <a:br>
              <a:rPr lang="en-US" sz="4000" b="1" dirty="0">
                <a:latin typeface="Arial" panose="020B0604020202020204" pitchFamily="34" charset="0"/>
                <a:cs typeface="Arial" panose="020B0604020202020204" pitchFamily="34" charset="0"/>
              </a:rPr>
            </a:br>
            <a:endParaRPr lang="pt-BR" sz="4000" b="1" dirty="0">
              <a:latin typeface="Arial" panose="020B0604020202020204" pitchFamily="34" charset="0"/>
              <a:cs typeface="Arial" panose="020B0604020202020204" pitchFamily="34" charset="0"/>
            </a:endParaRPr>
          </a:p>
        </p:txBody>
      </p:sp>
      <p:pic>
        <p:nvPicPr>
          <p:cNvPr id="1026" name="Picture 2"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4346" y="202885"/>
            <a:ext cx="4022624" cy="53788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The mediaeval scala naturae as a staircase, implying the possibility of progress:[6] Ramon Llull's Ladder of Ascent and Descent of the Mind, 1305"/>
          <p:cNvPicPr>
            <a:picLocks noChangeAspect="1" noChangeArrowheads="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47749" y="202885"/>
            <a:ext cx="4095751" cy="53788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57149" y="5779327"/>
            <a:ext cx="6076949" cy="8811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pt-BR" sz="4000" b="1" i="1" dirty="0">
                <a:latin typeface="Arial" panose="020B0604020202020204" pitchFamily="34" charset="0"/>
                <a:cs typeface="Arial" panose="020B0604020202020204" pitchFamily="34" charset="0"/>
              </a:rPr>
              <a:t>Scala </a:t>
            </a:r>
            <a:r>
              <a:rPr lang="pt-BR" sz="4000" b="1" i="1" dirty="0" err="1">
                <a:latin typeface="Arial" panose="020B0604020202020204" pitchFamily="34" charset="0"/>
                <a:cs typeface="Arial" panose="020B0604020202020204" pitchFamily="34" charset="0"/>
              </a:rPr>
              <a:t>naturae</a:t>
            </a:r>
            <a:r>
              <a:rPr lang="pt-BR" sz="4000" dirty="0">
                <a:latin typeface="Arial" panose="020B0604020202020204" pitchFamily="34" charset="0"/>
                <a:cs typeface="Arial" panose="020B0604020202020204" pitchFamily="34" charset="0"/>
              </a:rPr>
              <a:t> (</a:t>
            </a:r>
            <a:r>
              <a:rPr lang="pt-BR" sz="4000" b="1" dirty="0">
                <a:latin typeface="Arial" panose="020B0604020202020204" pitchFamily="34" charset="0"/>
                <a:cs typeface="Arial" panose="020B0604020202020204" pitchFamily="34" charset="0"/>
              </a:rPr>
              <a:t>1305).</a:t>
            </a:r>
          </a:p>
          <a:p>
            <a:pPr algn="just"/>
            <a:r>
              <a:rPr lang="pt-BR" sz="1800" dirty="0">
                <a:latin typeface="Arial" panose="020B0604020202020204" pitchFamily="34" charset="0"/>
                <a:cs typeface="Arial" panose="020B0604020202020204" pitchFamily="34" charset="0"/>
              </a:rPr>
              <a:t> A medieval </a:t>
            </a:r>
            <a:r>
              <a:rPr lang="pt-BR" sz="1800" dirty="0" err="1">
                <a:latin typeface="Arial" panose="020B0604020202020204" pitchFamily="34" charset="0"/>
                <a:cs typeface="Arial" panose="020B0604020202020204" pitchFamily="34" charset="0"/>
              </a:rPr>
              <a:t>scale</a:t>
            </a:r>
            <a:r>
              <a:rPr lang="pt-BR" sz="1800" dirty="0">
                <a:latin typeface="Arial" panose="020B0604020202020204" pitchFamily="34" charset="0"/>
                <a:cs typeface="Arial" panose="020B0604020202020204" pitchFamily="34" charset="0"/>
              </a:rPr>
              <a:t> </a:t>
            </a:r>
            <a:r>
              <a:rPr lang="pt-BR" sz="1800" dirty="0" err="1">
                <a:latin typeface="Arial" panose="020B0604020202020204" pitchFamily="34" charset="0"/>
                <a:cs typeface="Arial" panose="020B0604020202020204" pitchFamily="34" charset="0"/>
              </a:rPr>
              <a:t>of</a:t>
            </a:r>
            <a:r>
              <a:rPr lang="pt-BR" sz="1800" dirty="0">
                <a:latin typeface="Arial" panose="020B0604020202020204" pitchFamily="34" charset="0"/>
                <a:cs typeface="Arial" panose="020B0604020202020204" pitchFamily="34" charset="0"/>
              </a:rPr>
              <a:t> “</a:t>
            </a:r>
            <a:r>
              <a:rPr lang="pt-BR" sz="1800" dirty="0" err="1">
                <a:latin typeface="Arial" panose="020B0604020202020204" pitchFamily="34" charset="0"/>
                <a:cs typeface="Arial" panose="020B0604020202020204" pitchFamily="34" charset="0"/>
              </a:rPr>
              <a:t>beings</a:t>
            </a:r>
            <a:r>
              <a:rPr lang="pt-BR"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showing levels of progress .</a:t>
            </a:r>
          </a:p>
          <a:p>
            <a:pPr algn="just"/>
            <a:r>
              <a:rPr lang="en-US" sz="1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988092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4354762" y="0"/>
            <a:ext cx="7837238"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p:cNvPicPr>
            <a:picLocks noChangeAspect="1"/>
          </p:cNvPicPr>
          <p:nvPr/>
        </p:nvPicPr>
        <p:blipFill rotWithShape="1">
          <a:blip r:embed="rId2" cstate="print">
            <a:extLst>
              <a:ext uri="{28A0092B-C50C-407E-A947-70E740481C1C}">
                <a14:useLocalDpi xmlns:a14="http://schemas.microsoft.com/office/drawing/2010/main" val="0"/>
              </a:ext>
            </a:extLst>
          </a:blip>
          <a:srcRect t="32137" r="616" b="33154"/>
          <a:stretch/>
        </p:blipFill>
        <p:spPr>
          <a:xfrm>
            <a:off x="26988" y="5164609"/>
            <a:ext cx="4031634" cy="1408013"/>
          </a:xfrm>
          <a:prstGeom prst="rect">
            <a:avLst/>
          </a:prstGeom>
        </p:spPr>
      </p:pic>
      <p:pic>
        <p:nvPicPr>
          <p:cNvPr id="1026" name="Picture 2" descr="https://upload.wikimedia.org/wikipedia/commons/thumb/6/68/Carl_von_Linn%C3%A9.jpg/800px-Carl_von_Linn%C3%A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13" y="656931"/>
            <a:ext cx="3127987" cy="3944122"/>
          </a:xfrm>
          <a:prstGeom prst="rect">
            <a:avLst/>
          </a:prstGeom>
          <a:extLst>
            <a:ext uri="{909E8E84-426E-40DD-AFC4-6F175D3DCCD1}">
              <a14:hiddenFill xmlns:a14="http://schemas.microsoft.com/office/drawing/2010/main">
                <a:solidFill>
                  <a:srgbClr val="FFFFFF"/>
                </a:solidFill>
              </a14:hiddenFill>
            </a:ext>
          </a:extLst>
        </p:spPr>
      </p:pic>
      <p:pic>
        <p:nvPicPr>
          <p:cNvPr id="2" name="Image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49164" y="581393"/>
            <a:ext cx="5125307" cy="4093423"/>
          </a:xfrm>
          <a:prstGeom prst="rect">
            <a:avLst/>
          </a:prstGeom>
        </p:spPr>
      </p:pic>
      <p:sp>
        <p:nvSpPr>
          <p:cNvPr id="4" name="Título 1"/>
          <p:cNvSpPr>
            <a:spLocks noGrp="1"/>
          </p:cNvSpPr>
          <p:nvPr>
            <p:ph type="title"/>
          </p:nvPr>
        </p:nvSpPr>
        <p:spPr>
          <a:xfrm>
            <a:off x="493127" y="5464386"/>
            <a:ext cx="3240723" cy="808458"/>
          </a:xfrm>
        </p:spPr>
        <p:txBody>
          <a:bodyPr>
            <a:noAutofit/>
          </a:bodyPr>
          <a:lstStyle/>
          <a:p>
            <a:pPr algn="ctr"/>
            <a:r>
              <a:rPr lang="pt-BR" sz="3000" b="1" dirty="0">
                <a:latin typeface="Book Antiqua" panose="02040602050305030304" pitchFamily="18" charset="0"/>
              </a:rPr>
              <a:t>Carl von </a:t>
            </a:r>
            <a:r>
              <a:rPr lang="pt-BR" sz="3000" b="1" dirty="0" err="1">
                <a:latin typeface="Book Antiqua" panose="02040602050305030304" pitchFamily="18" charset="0"/>
              </a:rPr>
              <a:t>Linné</a:t>
            </a:r>
            <a:endParaRPr lang="pt-BR" sz="3000" b="1" dirty="0">
              <a:latin typeface="Book Antiqua" panose="02040602050305030304" pitchFamily="18" charset="0"/>
            </a:endParaRPr>
          </a:p>
        </p:txBody>
      </p:sp>
      <p:pic>
        <p:nvPicPr>
          <p:cNvPr id="1028" name="Picture 4" descr="undefin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1698" y="143838"/>
            <a:ext cx="3188542" cy="45932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4" descr="Systema naturae de Carl Linnaeu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6942" y="143838"/>
            <a:ext cx="2857500" cy="45932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Título 1"/>
          <p:cNvSpPr txBox="1">
            <a:spLocks/>
          </p:cNvSpPr>
          <p:nvPr/>
        </p:nvSpPr>
        <p:spPr>
          <a:xfrm>
            <a:off x="4472828" y="5291904"/>
            <a:ext cx="6734823" cy="14751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i="1" dirty="0" err="1">
                <a:latin typeface="Arial" panose="020B0604020202020204" pitchFamily="34" charset="0"/>
                <a:cs typeface="Arial" panose="020B0604020202020204" pitchFamily="34" charset="0"/>
              </a:rPr>
              <a:t>Systema</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Naturae</a:t>
            </a:r>
            <a:r>
              <a:rPr lang="en-US" sz="4000" b="1" dirty="0">
                <a:latin typeface="Arial" panose="020B0604020202020204" pitchFamily="34" charset="0"/>
                <a:cs typeface="Arial" panose="020B0604020202020204" pitchFamily="34" charset="0"/>
              </a:rPr>
              <a:t>.</a:t>
            </a:r>
          </a:p>
          <a:p>
            <a:r>
              <a:rPr lang="en-US" sz="1800" dirty="0">
                <a:solidFill>
                  <a:prstClr val="black"/>
                </a:solidFill>
                <a:latin typeface="Arial" panose="020B0604020202020204" pitchFamily="34" charset="0"/>
                <a:ea typeface="+mn-ea"/>
                <a:cs typeface="Arial" panose="020B0604020202020204" pitchFamily="34" charset="0"/>
              </a:rPr>
              <a:t>The first edition published in 1735 and the 13</a:t>
            </a:r>
            <a:r>
              <a:rPr lang="en-US" sz="1800" baseline="30000" dirty="0">
                <a:solidFill>
                  <a:prstClr val="black"/>
                </a:solidFill>
                <a:latin typeface="Arial" panose="020B0604020202020204" pitchFamily="34" charset="0"/>
                <a:ea typeface="+mn-ea"/>
                <a:cs typeface="Arial" panose="020B0604020202020204" pitchFamily="34" charset="0"/>
              </a:rPr>
              <a:t>th</a:t>
            </a:r>
            <a:r>
              <a:rPr lang="en-US" sz="1800" dirty="0">
                <a:solidFill>
                  <a:prstClr val="black"/>
                </a:solidFill>
                <a:latin typeface="Arial" panose="020B0604020202020204" pitchFamily="34" charset="0"/>
                <a:ea typeface="+mn-ea"/>
                <a:cs typeface="Arial" panose="020B0604020202020204" pitchFamily="34" charset="0"/>
              </a:rPr>
              <a:t> edition, in 1770.</a:t>
            </a:r>
            <a:r>
              <a:rPr lang="en-US" sz="1800" i="1" dirty="0">
                <a:solidFill>
                  <a:prstClr val="black"/>
                </a:solidFill>
                <a:latin typeface="Arial" panose="020B0604020202020204" pitchFamily="34" charset="0"/>
                <a:ea typeface="+mn-ea"/>
                <a:cs typeface="Arial" panose="020B0604020202020204" pitchFamily="34" charset="0"/>
              </a:rPr>
              <a:t>.</a:t>
            </a:r>
            <a:r>
              <a:rPr lang="en-US" sz="4000" dirty="0">
                <a:latin typeface="Arial" panose="020B0604020202020204" pitchFamily="34" charset="0"/>
                <a:cs typeface="Arial" panose="020B0604020202020204" pitchFamily="34" charset="0"/>
              </a:rPr>
              <a:t> </a:t>
            </a:r>
            <a:r>
              <a:rPr lang="en-US" sz="4000" b="1" dirty="0">
                <a:latin typeface="Arial" panose="020B0604020202020204" pitchFamily="34" charset="0"/>
                <a:cs typeface="Arial" panose="020B0604020202020204" pitchFamily="34" charset="0"/>
              </a:rPr>
              <a:t/>
            </a:r>
            <a:br>
              <a:rPr lang="en-US" sz="4000" b="1" dirty="0">
                <a:latin typeface="Arial" panose="020B0604020202020204" pitchFamily="34" charset="0"/>
                <a:cs typeface="Arial" panose="020B0604020202020204" pitchFamily="34" charset="0"/>
              </a:rPr>
            </a:br>
            <a:endParaRPr lang="pt-BR"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38071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4443274" y="0"/>
            <a:ext cx="7748726" cy="545704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a:off x="0" y="-20472"/>
            <a:ext cx="4445176" cy="5464644"/>
          </a:xfrm>
          <a:prstGeom prst="rect">
            <a:avLst/>
          </a:prstGeom>
          <a:solidFill>
            <a:srgbClr val="FFE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058" name="Picture 10"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176" y="0"/>
            <a:ext cx="7746824" cy="5368146"/>
          </a:xfrm>
          <a:prstGeom prst="rect">
            <a:avLst/>
          </a:prstGeom>
          <a:noFill/>
          <a:extLst>
            <a:ext uri="{909E8E84-426E-40DD-AFC4-6F175D3DCCD1}">
              <a14:hiddenFill xmlns:a14="http://schemas.microsoft.com/office/drawing/2010/main">
                <a:solidFill>
                  <a:srgbClr val="FFFFFF"/>
                </a:solidFill>
              </a14:hiddenFill>
            </a:ext>
          </a:extLst>
        </p:spPr>
      </p:pic>
      <p:sp>
        <p:nvSpPr>
          <p:cNvPr id="10" name="Retângulo 9"/>
          <p:cNvSpPr/>
          <p:nvPr/>
        </p:nvSpPr>
        <p:spPr>
          <a:xfrm>
            <a:off x="4443274" y="5074840"/>
            <a:ext cx="4325222" cy="369332"/>
          </a:xfrm>
          <a:prstGeom prst="rect">
            <a:avLst/>
          </a:prstGeom>
        </p:spPr>
        <p:txBody>
          <a:bodyPr wrap="square">
            <a:spAutoFit/>
          </a:bodyPr>
          <a:lstStyle/>
          <a:p>
            <a:r>
              <a:rPr lang="en-US" dirty="0">
                <a:latin typeface="Arial" panose="020B0604020202020204" pitchFamily="34" charset="0"/>
                <a:cs typeface="Arial" panose="020B0604020202020204" pitchFamily="34" charset="0"/>
              </a:rPr>
              <a:t>Sea cucumber (top). Sea pens (bottom). </a:t>
            </a:r>
          </a:p>
        </p:txBody>
      </p:sp>
      <p:pic>
        <p:nvPicPr>
          <p:cNvPr id="7170" name="Picture 2" descr="THE ^^5 NATURAL HISTORY OF MANY CURIOUS AND UNCOMMON Z O O P H Y T E S, COLLECTED FROM VARIOUS PARTS OF THE GLOBE By the late JOHN ELLIS, Esq. F. R. S. S O C. REG. U P S A L. S O C. AUTHOR OF THE NATURAL HISTORY OF ENGLISH CORALLINES, AND OTHER WORKS. SYSTEMATICALLY ARRANGED AND DESCRIBED By THE LATE DANIEL SOL AND ER, M. D. F. R. S. &amp;c. WITH SIXTY. TWO PLATES ENGRAVEN BY PRINCIPAL ARTISTS LONDON; •'*RINTED FOR BENJAMIN WHITE AND SON, AT HORACE’S HEAD, FLEET-STREET J AND PETER ELMSLY, IN THE STRAND. M.DCC.LXXXVI."/>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12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69628" y="127487"/>
            <a:ext cx="3704018" cy="5181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tângulo 1"/>
          <p:cNvSpPr/>
          <p:nvPr/>
        </p:nvSpPr>
        <p:spPr>
          <a:xfrm>
            <a:off x="369627" y="5457046"/>
            <a:ext cx="7225791" cy="1292662"/>
          </a:xfrm>
          <a:prstGeom prst="rect">
            <a:avLst/>
          </a:prstGeom>
        </p:spPr>
        <p:txBody>
          <a:bodyPr wrap="square">
            <a:spAutoFit/>
          </a:bodyPr>
          <a:lstStyle/>
          <a:p>
            <a:r>
              <a:rPr lang="en-US" sz="3000" b="1" dirty="0">
                <a:latin typeface="Arial" panose="020B0604020202020204" pitchFamily="34" charset="0"/>
                <a:cs typeface="Arial" panose="020B0604020202020204" pitchFamily="34" charset="0"/>
              </a:rPr>
              <a:t>Natural History of Many Curious and Uncommon Zoophytes. </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John Ellis, 1786.</a:t>
            </a:r>
            <a:endParaRPr lang="pt-B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30378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2360074" y="0"/>
            <a:ext cx="9831926" cy="6858000"/>
          </a:xfrm>
          <a:prstGeom prst="rect">
            <a:avLst/>
          </a:prstGeom>
          <a:solidFill>
            <a:srgbClr val="FFE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ítulo 1"/>
          <p:cNvSpPr>
            <a:spLocks noGrp="1"/>
          </p:cNvSpPr>
          <p:nvPr>
            <p:ph type="title"/>
          </p:nvPr>
        </p:nvSpPr>
        <p:spPr>
          <a:xfrm>
            <a:off x="2332920" y="5518332"/>
            <a:ext cx="9859080" cy="1196367"/>
          </a:xfrm>
        </p:spPr>
        <p:txBody>
          <a:bodyPr>
            <a:noAutofit/>
          </a:bodyPr>
          <a:lstStyle/>
          <a:p>
            <a:r>
              <a:rPr lang="en-US" sz="4000" b="1" dirty="0">
                <a:solidFill>
                  <a:schemeClr val="bg2">
                    <a:lumMod val="50000"/>
                  </a:schemeClr>
                </a:solidFill>
                <a:latin typeface="Arial" panose="020B0604020202020204" pitchFamily="34" charset="0"/>
                <a:cs typeface="Arial" panose="020B0604020202020204" pitchFamily="34" charset="0"/>
              </a:rPr>
              <a:t>Fig. 1-9</a:t>
            </a:r>
            <a:r>
              <a:rPr lang="en-US" sz="4000" b="1" dirty="0">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
            </a:r>
            <a:br>
              <a:rPr lang="en-US" sz="1800" b="1"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Modes of locomotion of the polyps: worm-like movement represented in the top line,</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from the right to the left (Fig..1–4), and by somersaults, in the bottom line, from the left to the</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right (Fig. 5–9).</a:t>
            </a:r>
            <a:endParaRPr lang="pt-BR" sz="1800" dirty="0">
              <a:latin typeface="Arial" panose="020B0604020202020204" pitchFamily="34" charset="0"/>
              <a:cs typeface="Arial" panose="020B0604020202020204" pitchFamily="34" charset="0"/>
            </a:endParaRPr>
          </a:p>
        </p:txBody>
      </p:sp>
      <p:grpSp>
        <p:nvGrpSpPr>
          <p:cNvPr id="5" name="Agrupar 4"/>
          <p:cNvGrpSpPr/>
          <p:nvPr/>
        </p:nvGrpSpPr>
        <p:grpSpPr>
          <a:xfrm>
            <a:off x="2360075" y="0"/>
            <a:ext cx="9831925" cy="5348470"/>
            <a:chOff x="2407240" y="169862"/>
            <a:chExt cx="7686675" cy="4181475"/>
          </a:xfrm>
        </p:grpSpPr>
        <p:pic>
          <p:nvPicPr>
            <p:cNvPr id="2" name="Imagem 1"/>
            <p:cNvPicPr>
              <a:picLocks noChangeAspect="1"/>
            </p:cNvPicPr>
            <p:nvPr/>
          </p:nvPicPr>
          <p:blipFill>
            <a:blip r:embed="rId2"/>
            <a:stretch>
              <a:fillRect/>
            </a:stretch>
          </p:blipFill>
          <p:spPr>
            <a:xfrm>
              <a:off x="2407240" y="169862"/>
              <a:ext cx="7686675" cy="4181475"/>
            </a:xfrm>
            <a:prstGeom prst="rect">
              <a:avLst/>
            </a:prstGeom>
          </p:spPr>
        </p:pic>
        <p:pic>
          <p:nvPicPr>
            <p:cNvPr id="4" name="Imagem 3"/>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8748712" y="3352800"/>
              <a:ext cx="1323975" cy="998537"/>
            </a:xfrm>
            <a:prstGeom prst="rect">
              <a:avLst/>
            </a:prstGeom>
          </p:spPr>
        </p:pic>
      </p:grpSp>
      <p:sp>
        <p:nvSpPr>
          <p:cNvPr id="7" name="Retângulo 6"/>
          <p:cNvSpPr/>
          <p:nvPr/>
        </p:nvSpPr>
        <p:spPr>
          <a:xfrm rot="16200000">
            <a:off x="-2292964" y="2828211"/>
            <a:ext cx="6813084" cy="1246495"/>
          </a:xfrm>
          <a:prstGeom prst="rect">
            <a:avLst/>
          </a:prstGeom>
        </p:spPr>
        <p:txBody>
          <a:bodyPr wrap="none">
            <a:spAutoFit/>
          </a:bodyPr>
          <a:lstStyle/>
          <a:p>
            <a:r>
              <a:rPr lang="en-US" sz="7500" b="1" dirty="0">
                <a:solidFill>
                  <a:srgbClr val="FFF0C5"/>
                </a:solidFill>
                <a:latin typeface="Arial" panose="020B0604020202020204" pitchFamily="34" charset="0"/>
                <a:cs typeface="Arial" panose="020B0604020202020204" pitchFamily="34" charset="0"/>
              </a:rPr>
              <a:t>LOCOMOTION</a:t>
            </a:r>
            <a:endParaRPr lang="pt-BR" sz="7500" dirty="0">
              <a:solidFill>
                <a:srgbClr val="FFF0C5"/>
              </a:solidFill>
            </a:endParaRPr>
          </a:p>
        </p:txBody>
      </p:sp>
    </p:spTree>
    <p:extLst>
      <p:ext uri="{BB962C8B-B14F-4D97-AF65-F5344CB8AC3E}">
        <p14:creationId xmlns:p14="http://schemas.microsoft.com/office/powerpoint/2010/main" val="39029846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72885" y="1894114"/>
            <a:ext cx="10515600" cy="3276976"/>
          </a:xfrm>
        </p:spPr>
        <p:txBody>
          <a:bodyPr>
            <a:noAutofit/>
          </a:bodyPr>
          <a:lstStyle/>
          <a:p>
            <a:pPr algn="ctr"/>
            <a:r>
              <a:rPr lang="en-US" sz="4800" b="1" dirty="0">
                <a:latin typeface="Arial" panose="020B0604020202020204" pitchFamily="34" charset="0"/>
                <a:cs typeface="Arial" panose="020B0604020202020204" pitchFamily="34" charset="0"/>
              </a:rPr>
              <a:t>[Think 1] </a:t>
            </a:r>
            <a:r>
              <a:rPr lang="en-US" sz="3500" dirty="0">
                <a:latin typeface="Arial" panose="020B0604020202020204" pitchFamily="34" charset="0"/>
                <a:cs typeface="Arial" panose="020B0604020202020204" pitchFamily="34" charset="0"/>
              </a:rPr>
              <a:t>Facing this deadlock, plant or animal, Trembley must take a stand. </a:t>
            </a:r>
            <a:br>
              <a:rPr lang="en-US" sz="3500" dirty="0">
                <a:latin typeface="Arial" panose="020B0604020202020204" pitchFamily="34" charset="0"/>
                <a:cs typeface="Arial" panose="020B0604020202020204" pitchFamily="34" charset="0"/>
              </a:rPr>
            </a:br>
            <a:r>
              <a:rPr lang="en-US" sz="3500" dirty="0">
                <a:latin typeface="Arial" panose="020B0604020202020204" pitchFamily="34" charset="0"/>
                <a:cs typeface="Arial" panose="020B0604020202020204" pitchFamily="34" charset="0"/>
              </a:rPr>
              <a:t>At this point and based on these data, what could you  say about the nature of these organized bodies? What would justify the choice in favor of one trait or another? What might “carry more weight” or motivate such an option?</a:t>
            </a:r>
            <a:endParaRPr lang="pt-BR" sz="3500" dirty="0">
              <a:latin typeface="Arial" panose="020B0604020202020204" pitchFamily="34" charset="0"/>
              <a:cs typeface="Arial" panose="020B0604020202020204" pitchFamily="34" charset="0"/>
            </a:endParaRPr>
          </a:p>
        </p:txBody>
      </p:sp>
      <p:sp>
        <p:nvSpPr>
          <p:cNvPr id="3" name="CaixaDeTexto 2"/>
          <p:cNvSpPr txBox="1"/>
          <p:nvPr/>
        </p:nvSpPr>
        <p:spPr>
          <a:xfrm>
            <a:off x="-197797" y="-459245"/>
            <a:ext cx="11091770" cy="2400657"/>
          </a:xfrm>
          <a:prstGeom prst="rect">
            <a:avLst/>
          </a:prstGeom>
          <a:noFill/>
        </p:spPr>
        <p:txBody>
          <a:bodyPr wrap="square" rtlCol="0">
            <a:spAutoFit/>
          </a:bodyPr>
          <a:lstStyle/>
          <a:p>
            <a:r>
              <a:rPr lang="pt-BR" sz="15000" b="1" dirty="0">
                <a:solidFill>
                  <a:srgbClr val="F5F5F5"/>
                </a:solidFill>
                <a:latin typeface="Arial Black" panose="020B0A04020102020204" pitchFamily="34" charset="0"/>
                <a:cs typeface="Arial" panose="020B0604020202020204" pitchFamily="34" charset="0"/>
              </a:rPr>
              <a:t>[THINK 1]</a:t>
            </a:r>
          </a:p>
        </p:txBody>
      </p:sp>
    </p:spTree>
    <p:extLst>
      <p:ext uri="{BB962C8B-B14F-4D97-AF65-F5344CB8AC3E}">
        <p14:creationId xmlns:p14="http://schemas.microsoft.com/office/powerpoint/2010/main" val="30392490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3" name="Imagem 2"/>
          <p:cNvPicPr>
            <a:picLocks noChangeAspect="1"/>
          </p:cNvPicPr>
          <p:nvPr/>
        </p:nvPicPr>
        <p:blipFill>
          <a:blip r:embed="rId2"/>
          <a:stretch>
            <a:fillRect/>
          </a:stretch>
        </p:blipFill>
        <p:spPr>
          <a:xfrm>
            <a:off x="0" y="0"/>
            <a:ext cx="12192000" cy="5612524"/>
          </a:xfrm>
          <a:prstGeom prst="rect">
            <a:avLst/>
          </a:prstGeom>
        </p:spPr>
      </p:pic>
      <p:sp>
        <p:nvSpPr>
          <p:cNvPr id="5" name="Retângulo 4"/>
          <p:cNvSpPr/>
          <p:nvPr/>
        </p:nvSpPr>
        <p:spPr>
          <a:xfrm>
            <a:off x="26272" y="5515620"/>
            <a:ext cx="12044855" cy="1261884"/>
          </a:xfrm>
          <a:prstGeom prst="rect">
            <a:avLst/>
          </a:prstGeom>
        </p:spPr>
        <p:txBody>
          <a:bodyPr wrap="square">
            <a:spAutoFit/>
          </a:bodyPr>
          <a:lstStyle/>
          <a:p>
            <a:r>
              <a:rPr lang="en-US" sz="4000" b="1" dirty="0">
                <a:solidFill>
                  <a:schemeClr val="bg2">
                    <a:lumMod val="50000"/>
                  </a:schemeClr>
                </a:solidFill>
                <a:latin typeface="Arial" panose="020B0604020202020204" pitchFamily="34" charset="0"/>
                <a:cs typeface="Arial" panose="020B0604020202020204" pitchFamily="34" charset="0"/>
              </a:rPr>
              <a:t>Fig. 1-2</a:t>
            </a:r>
            <a:r>
              <a:rPr lang="en-US" sz="4000" b="1" dirty="0">
                <a:latin typeface="Arial" panose="020B0604020202020204" pitchFamily="34" charset="0"/>
                <a:cs typeface="Arial" panose="020B0604020202020204" pitchFamily="34" charset="0"/>
              </a:rPr>
              <a:t>.</a:t>
            </a:r>
            <a:endParaRPr lang="pt-BR" sz="4000" dirty="0">
              <a:latin typeface="Arial" panose="020B0604020202020204" pitchFamily="34" charset="0"/>
              <a:cs typeface="Arial" panose="020B0604020202020204" pitchFamily="34" charset="0"/>
            </a:endParaRPr>
          </a:p>
          <a:p>
            <a:r>
              <a:rPr lang="pt-BR" dirty="0">
                <a:latin typeface="Arial" panose="020B0604020202020204" pitchFamily="34" charset="0"/>
                <a:cs typeface="Arial" panose="020B0604020202020204" pitchFamily="34" charset="0"/>
              </a:rPr>
              <a:t>A </a:t>
            </a:r>
            <a:r>
              <a:rPr lang="pt-BR" dirty="0" err="1">
                <a:latin typeface="Arial" panose="020B0604020202020204" pitchFamily="34" charset="0"/>
                <a:cs typeface="Arial" panose="020B0604020202020204" pitchFamily="34" charset="0"/>
              </a:rPr>
              <a:t>polyp</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cut</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into</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two</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parts</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Fig</a:t>
            </a:r>
            <a:r>
              <a:rPr lang="pt-BR" dirty="0">
                <a:latin typeface="Arial" panose="020B0604020202020204" pitchFamily="34" charset="0"/>
                <a:cs typeface="Arial" panose="020B0604020202020204" pitchFamily="34" charset="0"/>
              </a:rPr>
              <a:t> 1. </a:t>
            </a:r>
            <a:r>
              <a:rPr lang="pt-BR" dirty="0" err="1">
                <a:latin typeface="Arial" panose="020B0604020202020204" pitchFamily="34" charset="0"/>
                <a:cs typeface="Arial" panose="020B0604020202020204" pitchFamily="34" charset="0"/>
              </a:rPr>
              <a:t>represents</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the</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upper</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part</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with</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the</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horns</a:t>
            </a:r>
            <a:r>
              <a:rPr lang="pt-BR" dirty="0">
                <a:latin typeface="Arial" panose="020B0604020202020204" pitchFamily="34" charset="0"/>
                <a:cs typeface="Arial" panose="020B0604020202020204" pitchFamily="34" charset="0"/>
              </a:rPr>
              <a:t>” (a).</a:t>
            </a:r>
            <a:r>
              <a:rPr lang="pt-BR" dirty="0" err="1">
                <a:latin typeface="Arial" panose="020B0604020202020204" pitchFamily="34" charset="0"/>
                <a:cs typeface="Arial" panose="020B0604020202020204" pitchFamily="34" charset="0"/>
              </a:rPr>
              <a:t>Fig</a:t>
            </a:r>
            <a:r>
              <a:rPr lang="pt-BR" dirty="0">
                <a:latin typeface="Arial" panose="020B0604020202020204" pitchFamily="34" charset="0"/>
                <a:cs typeface="Arial" panose="020B0604020202020204" pitchFamily="34" charset="0"/>
              </a:rPr>
              <a:t> 2.the</a:t>
            </a:r>
            <a:r>
              <a:rPr lang="pt-BR" b="1"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lower</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part</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bc</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or</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the</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body</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of</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the</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organism</a:t>
            </a:r>
            <a:r>
              <a:rPr lang="pt-BR" dirty="0">
                <a:latin typeface="Arial" panose="020B0604020202020204" pitchFamily="34" charset="0"/>
                <a:cs typeface="Arial" panose="020B0604020202020204" pitchFamily="34" charset="0"/>
              </a:rPr>
              <a:t>. </a:t>
            </a:r>
          </a:p>
        </p:txBody>
      </p:sp>
      <p:sp>
        <p:nvSpPr>
          <p:cNvPr id="4" name="Paralelogramo 3"/>
          <p:cNvSpPr/>
          <p:nvPr/>
        </p:nvSpPr>
        <p:spPr>
          <a:xfrm>
            <a:off x="3899150" y="-31532"/>
            <a:ext cx="4393699" cy="5896303"/>
          </a:xfrm>
          <a:prstGeom prst="parallelogram">
            <a:avLst>
              <a:gd name="adj" fmla="val 55016"/>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6" name="Retângulo 5"/>
          <p:cNvSpPr/>
          <p:nvPr/>
        </p:nvSpPr>
        <p:spPr>
          <a:xfrm rot="17634896">
            <a:off x="3502981" y="2235549"/>
            <a:ext cx="5186035" cy="1477328"/>
          </a:xfrm>
          <a:prstGeom prst="rect">
            <a:avLst/>
          </a:prstGeom>
        </p:spPr>
        <p:txBody>
          <a:bodyPr wrap="none">
            <a:spAutoFit/>
          </a:bodyPr>
          <a:lstStyle/>
          <a:p>
            <a:r>
              <a:rPr lang="en-US" sz="9000" b="1" dirty="0">
                <a:solidFill>
                  <a:srgbClr val="FFF0C5"/>
                </a:solidFill>
                <a:latin typeface="Arial" panose="020B0604020202020204" pitchFamily="34" charset="0"/>
                <a:cs typeface="Arial" panose="020B0604020202020204" pitchFamily="34" charset="0"/>
              </a:rPr>
              <a:t>CUT OFF</a:t>
            </a:r>
            <a:endParaRPr lang="pt-BR" sz="9000" dirty="0">
              <a:solidFill>
                <a:srgbClr val="FFF0C5"/>
              </a:solidFill>
            </a:endParaRPr>
          </a:p>
        </p:txBody>
      </p:sp>
    </p:spTree>
    <p:extLst>
      <p:ext uri="{BB962C8B-B14F-4D97-AF65-F5344CB8AC3E}">
        <p14:creationId xmlns:p14="http://schemas.microsoft.com/office/powerpoint/2010/main" val="38691904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72885" y="1894114"/>
            <a:ext cx="10830536" cy="2756263"/>
          </a:xfrm>
        </p:spPr>
        <p:txBody>
          <a:bodyPr>
            <a:noAutofit/>
          </a:bodyPr>
          <a:lstStyle/>
          <a:p>
            <a:pPr algn="ctr"/>
            <a:r>
              <a:rPr lang="en-US" sz="4800" b="1" dirty="0">
                <a:latin typeface="Arial" panose="020B0604020202020204" pitchFamily="34" charset="0"/>
                <a:cs typeface="Arial" panose="020B0604020202020204" pitchFamily="34" charset="0"/>
              </a:rPr>
              <a:t>[Think 2] </a:t>
            </a:r>
            <a:r>
              <a:rPr lang="en-US" sz="3500" dirty="0">
                <a:latin typeface="Arial" panose="020B0604020202020204" pitchFamily="34" charset="0"/>
                <a:cs typeface="Arial" panose="020B0604020202020204" pitchFamily="34" charset="0"/>
              </a:rPr>
              <a:t>Through his previous observations, Trembley believes that the creatures are animals. Yet he performed the experiment of cutting the specimen. How could the results obtained throughout the experiment help to guide him to take a decision?</a:t>
            </a:r>
            <a:endParaRPr lang="pt-BR" sz="3500" dirty="0">
              <a:latin typeface="Arial" panose="020B0604020202020204" pitchFamily="34" charset="0"/>
              <a:cs typeface="Arial" panose="020B0604020202020204" pitchFamily="34" charset="0"/>
            </a:endParaRPr>
          </a:p>
        </p:txBody>
      </p:sp>
      <p:sp>
        <p:nvSpPr>
          <p:cNvPr id="3" name="CaixaDeTexto 2"/>
          <p:cNvSpPr txBox="1"/>
          <p:nvPr/>
        </p:nvSpPr>
        <p:spPr>
          <a:xfrm>
            <a:off x="1935803" y="4647843"/>
            <a:ext cx="11091770" cy="2400657"/>
          </a:xfrm>
          <a:prstGeom prst="rect">
            <a:avLst/>
          </a:prstGeom>
          <a:noFill/>
        </p:spPr>
        <p:txBody>
          <a:bodyPr wrap="square" rtlCol="0">
            <a:spAutoFit/>
          </a:bodyPr>
          <a:lstStyle/>
          <a:p>
            <a:r>
              <a:rPr lang="pt-BR" sz="15000" b="1" dirty="0">
                <a:solidFill>
                  <a:srgbClr val="F5F5F5"/>
                </a:solidFill>
                <a:latin typeface="Arial Black" panose="020B0A04020102020204" pitchFamily="34" charset="0"/>
                <a:cs typeface="Arial" panose="020B0604020202020204" pitchFamily="34" charset="0"/>
              </a:rPr>
              <a:t>[THINK 2]</a:t>
            </a:r>
          </a:p>
        </p:txBody>
      </p:sp>
    </p:spTree>
    <p:extLst>
      <p:ext uri="{BB962C8B-B14F-4D97-AF65-F5344CB8AC3E}">
        <p14:creationId xmlns:p14="http://schemas.microsoft.com/office/powerpoint/2010/main" val="38217649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216847" y="2095143"/>
            <a:ext cx="11091770" cy="2400657"/>
          </a:xfrm>
          <a:prstGeom prst="rect">
            <a:avLst/>
          </a:prstGeom>
          <a:noFill/>
        </p:spPr>
        <p:txBody>
          <a:bodyPr wrap="square" rtlCol="0">
            <a:spAutoFit/>
          </a:bodyPr>
          <a:lstStyle/>
          <a:p>
            <a:r>
              <a:rPr lang="pt-BR" sz="15000" b="1" dirty="0">
                <a:solidFill>
                  <a:schemeClr val="bg1">
                    <a:lumMod val="95000"/>
                  </a:schemeClr>
                </a:solidFill>
                <a:latin typeface="Arial Black" panose="020B0A04020102020204" pitchFamily="34" charset="0"/>
                <a:cs typeface="Arial" panose="020B0604020202020204" pitchFamily="34" charset="0"/>
              </a:rPr>
              <a:t>[THINK 3]</a:t>
            </a:r>
          </a:p>
        </p:txBody>
      </p:sp>
      <p:sp>
        <p:nvSpPr>
          <p:cNvPr id="2" name="Título 1"/>
          <p:cNvSpPr>
            <a:spLocks noGrp="1"/>
          </p:cNvSpPr>
          <p:nvPr>
            <p:ph type="title"/>
          </p:nvPr>
        </p:nvSpPr>
        <p:spPr>
          <a:xfrm>
            <a:off x="772885" y="1894114"/>
            <a:ext cx="10515600" cy="3174275"/>
          </a:xfrm>
        </p:spPr>
        <p:txBody>
          <a:bodyPr>
            <a:noAutofit/>
          </a:bodyPr>
          <a:lstStyle/>
          <a:p>
            <a:pPr algn="ctr"/>
            <a:r>
              <a:rPr lang="en-US" sz="4800" b="1" dirty="0">
                <a:latin typeface="Arial" panose="020B0604020202020204" pitchFamily="34" charset="0"/>
                <a:cs typeface="Arial" panose="020B0604020202020204" pitchFamily="34" charset="0"/>
              </a:rPr>
              <a:t>[Think 3] </a:t>
            </a:r>
            <a:r>
              <a:rPr lang="en-US" sz="3500" dirty="0">
                <a:latin typeface="Arial" panose="020B0604020202020204" pitchFamily="34" charset="0"/>
                <a:cs typeface="Arial" panose="020B0604020202020204" pitchFamily="34" charset="0"/>
              </a:rPr>
              <a:t>Previously, voluntary movement and locomotion seemed to be the most essential criteria in considering the organism as an animal.</a:t>
            </a:r>
            <a:br>
              <a:rPr lang="en-US" sz="3500" dirty="0">
                <a:latin typeface="Arial" panose="020B0604020202020204" pitchFamily="34" charset="0"/>
                <a:cs typeface="Arial" panose="020B0604020202020204" pitchFamily="34" charset="0"/>
              </a:rPr>
            </a:br>
            <a:r>
              <a:rPr lang="en-US" sz="3500" dirty="0">
                <a:latin typeface="Arial" panose="020B0604020202020204" pitchFamily="34" charset="0"/>
                <a:cs typeface="Arial" panose="020B0604020202020204" pitchFamily="34" charset="0"/>
              </a:rPr>
              <a:t>What is to be done in the face of this new result? How should this new evidence be interpreted in terms of the modes of reproduction?</a:t>
            </a:r>
            <a:endParaRPr lang="pt-BR" sz="3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64626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0" y="0"/>
            <a:ext cx="7576253" cy="6858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AutoShape 6" descr="lobsters regrowing a cla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5" name="AutoShape 8" descr="lobsters regrowing a claw"/>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2058" name="Picture 10" descr="https://i0.wp.com/noaateacheratsea.blog/wp-content/uploads/2015/05/img_55911.jpg?ssl=1"/>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7884227" y="7936"/>
            <a:ext cx="4092517" cy="5021263"/>
          </a:xfrm>
          <a:prstGeom prst="rect">
            <a:avLst/>
          </a:prstGeom>
          <a:extLst>
            <a:ext uri="{909E8E84-426E-40DD-AFC4-6F175D3DCCD1}">
              <a14:hiddenFill xmlns:a14="http://schemas.microsoft.com/office/drawing/2010/main">
                <a:solidFill>
                  <a:srgbClr val="FFFFFF"/>
                </a:solidFill>
              </a14:hiddenFill>
            </a:ext>
          </a:extLst>
        </p:spPr>
      </p:pic>
      <p:pic>
        <p:nvPicPr>
          <p:cNvPr id="8196" name="Picture 4" descr="Lizards can only regrow imperfect tails due to faulty stem cells"/>
          <p:cNvPicPr>
            <a:picLocks noChangeAspect="1" noChangeArrowheads="1"/>
          </p:cNvPicPr>
          <p:nvPr/>
        </p:nvPicPr>
        <p:blipFill rotWithShape="1">
          <a:blip r:embed="rId4">
            <a:extLst>
              <a:ext uri="{28A0092B-C50C-407E-A947-70E740481C1C}">
                <a14:useLocalDpi xmlns:a14="http://schemas.microsoft.com/office/drawing/2010/main" val="0"/>
              </a:ext>
            </a:extLst>
          </a:blip>
          <a:srcRect l="4271" t="21264" r="19751" b="15777"/>
          <a:stretch/>
        </p:blipFill>
        <p:spPr bwMode="auto">
          <a:xfrm>
            <a:off x="0" y="7936"/>
            <a:ext cx="7576253" cy="5021263"/>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ector de Seta Reta 2"/>
          <p:cNvCxnSpPr/>
          <p:nvPr/>
        </p:nvCxnSpPr>
        <p:spPr>
          <a:xfrm>
            <a:off x="914400" y="2914650"/>
            <a:ext cx="1485900" cy="1412534"/>
          </a:xfrm>
          <a:prstGeom prst="straightConnector1">
            <a:avLst/>
          </a:prstGeom>
          <a:ln w="57150">
            <a:solidFill>
              <a:srgbClr val="FF0000"/>
            </a:solidFill>
            <a:headEnd type="none" w="med" len="med"/>
            <a:tailEnd type="arrow" w="med" len="med"/>
          </a:ln>
        </p:spPr>
        <p:style>
          <a:lnRef idx="3">
            <a:schemeClr val="accent2"/>
          </a:lnRef>
          <a:fillRef idx="0">
            <a:schemeClr val="accent2"/>
          </a:fillRef>
          <a:effectRef idx="2">
            <a:schemeClr val="accent2"/>
          </a:effectRef>
          <a:fontRef idx="minor">
            <a:schemeClr val="tx1"/>
          </a:fontRef>
        </p:style>
      </p:cxnSp>
      <p:cxnSp>
        <p:nvCxnSpPr>
          <p:cNvPr id="16" name="Conector de Seta Reta 15"/>
          <p:cNvCxnSpPr/>
          <p:nvPr/>
        </p:nvCxnSpPr>
        <p:spPr>
          <a:xfrm flipH="1" flipV="1">
            <a:off x="8686800" y="2724150"/>
            <a:ext cx="495301" cy="1352550"/>
          </a:xfrm>
          <a:prstGeom prst="straightConnector1">
            <a:avLst/>
          </a:prstGeom>
          <a:ln w="57150">
            <a:solidFill>
              <a:srgbClr val="FF0000"/>
            </a:solidFill>
            <a:headEnd type="none" w="med" len="med"/>
            <a:tailEnd type="arrow" w="med" len="med"/>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5626608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72884" y="1894114"/>
            <a:ext cx="10980965" cy="3664857"/>
          </a:xfrm>
        </p:spPr>
        <p:txBody>
          <a:bodyPr>
            <a:noAutofit/>
          </a:bodyPr>
          <a:lstStyle/>
          <a:p>
            <a:pPr algn="ctr"/>
            <a:r>
              <a:rPr lang="en-US" sz="4800" b="1" dirty="0">
                <a:latin typeface="Arial" panose="020B0604020202020204" pitchFamily="34" charset="0"/>
                <a:cs typeface="Arial" panose="020B0604020202020204" pitchFamily="34" charset="0"/>
              </a:rPr>
              <a:t>[Think 4] </a:t>
            </a:r>
            <a:r>
              <a:rPr lang="en-US" sz="3500" dirty="0">
                <a:latin typeface="Arial" panose="020B0604020202020204" pitchFamily="34" charset="0"/>
                <a:cs typeface="Arial" panose="020B0604020202020204" pitchFamily="34" charset="0"/>
              </a:rPr>
              <a:t>We are facing a dilemma similar to the initial (Think 1), but now it seems worse! </a:t>
            </a:r>
            <a:br>
              <a:rPr lang="en-US" sz="3500" dirty="0">
                <a:latin typeface="Arial" panose="020B0604020202020204" pitchFamily="34" charset="0"/>
                <a:cs typeface="Arial" panose="020B0604020202020204" pitchFamily="34" charset="0"/>
              </a:rPr>
            </a:br>
            <a:r>
              <a:rPr lang="en-US" sz="3500" dirty="0">
                <a:latin typeface="Arial" panose="020B0604020202020204" pitchFamily="34" charset="0"/>
                <a:cs typeface="Arial" panose="020B0604020202020204" pitchFamily="34" charset="0"/>
              </a:rPr>
              <a:t>Would it be a dead end? Is it necessary to adjust observations (more experiments or more information)? Or should you review your classification criteria of organisms inside the groups of animals and plants? Feel free to put down your thoughts about it!</a:t>
            </a:r>
            <a:endParaRPr lang="pt-BR" sz="3500" dirty="0">
              <a:latin typeface="Arial" panose="020B0604020202020204" pitchFamily="34" charset="0"/>
              <a:cs typeface="Arial" panose="020B0604020202020204" pitchFamily="34" charset="0"/>
            </a:endParaRPr>
          </a:p>
        </p:txBody>
      </p:sp>
      <p:sp>
        <p:nvSpPr>
          <p:cNvPr id="3" name="CaixaDeTexto 2"/>
          <p:cNvSpPr txBox="1"/>
          <p:nvPr/>
        </p:nvSpPr>
        <p:spPr>
          <a:xfrm>
            <a:off x="1973034" y="-506543"/>
            <a:ext cx="11091770" cy="2400657"/>
          </a:xfrm>
          <a:prstGeom prst="rect">
            <a:avLst/>
          </a:prstGeom>
          <a:noFill/>
        </p:spPr>
        <p:txBody>
          <a:bodyPr wrap="square" rtlCol="0">
            <a:spAutoFit/>
          </a:bodyPr>
          <a:lstStyle/>
          <a:p>
            <a:r>
              <a:rPr lang="pt-BR" sz="15000" b="1" dirty="0">
                <a:solidFill>
                  <a:schemeClr val="bg1">
                    <a:lumMod val="95000"/>
                  </a:schemeClr>
                </a:solidFill>
                <a:latin typeface="Arial Black" panose="020B0A04020102020204" pitchFamily="34" charset="0"/>
                <a:cs typeface="Arial" panose="020B0604020202020204" pitchFamily="34" charset="0"/>
              </a:rPr>
              <a:t>[THINK 4]</a:t>
            </a:r>
          </a:p>
        </p:txBody>
      </p:sp>
    </p:spTree>
    <p:extLst>
      <p:ext uri="{BB962C8B-B14F-4D97-AF65-F5344CB8AC3E}">
        <p14:creationId xmlns:p14="http://schemas.microsoft.com/office/powerpoint/2010/main" val="34022645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4510966" y="4256412"/>
            <a:ext cx="7681034" cy="2601588"/>
          </a:xfrm>
          <a:prstGeom prst="rect">
            <a:avLst/>
          </a:prstGeom>
          <a:solidFill>
            <a:srgbClr val="E5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accent4">
                    <a:lumMod val="50000"/>
                  </a:schemeClr>
                </a:solidFill>
                <a:latin typeface="Book Antiqua" panose="02040602050305030304" pitchFamily="18" charset="0"/>
              </a:rPr>
              <a:t>Abraham </a:t>
            </a:r>
            <a:r>
              <a:rPr lang="pt-BR" dirty="0" err="1">
                <a:solidFill>
                  <a:schemeClr val="accent4">
                    <a:lumMod val="50000"/>
                  </a:schemeClr>
                </a:solidFill>
                <a:latin typeface="Book Antiqua" panose="02040602050305030304" pitchFamily="18" charset="0"/>
              </a:rPr>
              <a:t>Trembley</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and</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the</a:t>
            </a:r>
            <a:r>
              <a:rPr lang="pt-BR" dirty="0">
                <a:solidFill>
                  <a:schemeClr val="accent4">
                    <a:lumMod val="50000"/>
                  </a:schemeClr>
                </a:solidFill>
                <a:latin typeface="Book Antiqua" panose="02040602050305030304" pitchFamily="18" charset="0"/>
              </a:rPr>
              <a:t> boys Anthony </a:t>
            </a:r>
            <a:r>
              <a:rPr lang="pt-BR" dirty="0" err="1">
                <a:solidFill>
                  <a:schemeClr val="accent4">
                    <a:lumMod val="50000"/>
                  </a:schemeClr>
                </a:solidFill>
                <a:latin typeface="Book Antiqua" panose="02040602050305030304" pitchFamily="18" charset="0"/>
              </a:rPr>
              <a:t>and</a:t>
            </a:r>
            <a:r>
              <a:rPr lang="pt-BR" dirty="0">
                <a:solidFill>
                  <a:schemeClr val="accent4">
                    <a:lumMod val="50000"/>
                  </a:schemeClr>
                </a:solidFill>
                <a:latin typeface="Book Antiqua" panose="02040602050305030304" pitchFamily="18" charset="0"/>
              </a:rPr>
              <a:t> Albert </a:t>
            </a:r>
            <a:r>
              <a:rPr lang="pt-BR" dirty="0" err="1">
                <a:solidFill>
                  <a:schemeClr val="accent4">
                    <a:lumMod val="50000"/>
                  </a:schemeClr>
                </a:solidFill>
                <a:latin typeface="Book Antiqua" panose="02040602050305030304" pitchFamily="18" charset="0"/>
              </a:rPr>
              <a:t>Bentick</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collecting</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and</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observing</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organisms</a:t>
            </a:r>
            <a:r>
              <a:rPr lang="pt-BR" dirty="0">
                <a:solidFill>
                  <a:schemeClr val="accent4">
                    <a:lumMod val="50000"/>
                  </a:schemeClr>
                </a:solidFill>
                <a:latin typeface="Book Antiqua" panose="02040602050305030304" pitchFamily="18" charset="0"/>
              </a:rPr>
              <a:t> in </a:t>
            </a:r>
            <a:r>
              <a:rPr lang="pt-BR" dirty="0" err="1">
                <a:solidFill>
                  <a:schemeClr val="accent4">
                    <a:lumMod val="50000"/>
                  </a:schemeClr>
                </a:solidFill>
                <a:latin typeface="Book Antiqua" panose="02040602050305030304" pitchFamily="18" charset="0"/>
              </a:rPr>
              <a:t>the</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pond</a:t>
            </a:r>
            <a:r>
              <a:rPr lang="pt-BR" dirty="0">
                <a:solidFill>
                  <a:schemeClr val="accent4">
                    <a:lumMod val="50000"/>
                  </a:schemeClr>
                </a:solidFill>
                <a:latin typeface="Book Antiqua" panose="02040602050305030304" pitchFamily="18" charset="0"/>
              </a:rPr>
              <a:t> in front </a:t>
            </a:r>
            <a:r>
              <a:rPr lang="pt-BR" dirty="0" err="1">
                <a:solidFill>
                  <a:schemeClr val="accent4">
                    <a:lumMod val="50000"/>
                  </a:schemeClr>
                </a:solidFill>
                <a:latin typeface="Book Antiqua" panose="02040602050305030304" pitchFamily="18" charset="0"/>
              </a:rPr>
              <a:t>of</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the</a:t>
            </a:r>
            <a:r>
              <a:rPr lang="pt-BR" dirty="0">
                <a:solidFill>
                  <a:schemeClr val="accent4">
                    <a:lumMod val="50000"/>
                  </a:schemeClr>
                </a:solidFill>
                <a:latin typeface="Book Antiqua" panose="02040602050305030304" pitchFamily="18" charset="0"/>
              </a:rPr>
              <a:t> country </a:t>
            </a:r>
            <a:r>
              <a:rPr lang="pt-BR" dirty="0" err="1">
                <a:solidFill>
                  <a:schemeClr val="accent4">
                    <a:lumMod val="50000"/>
                  </a:schemeClr>
                </a:solidFill>
                <a:latin typeface="Book Antiqua" panose="02040602050305030304" pitchFamily="18" charset="0"/>
              </a:rPr>
              <a:t>house</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at</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Sorgvliet</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illustrated</a:t>
            </a:r>
            <a:r>
              <a:rPr lang="pt-BR" dirty="0">
                <a:solidFill>
                  <a:schemeClr val="accent4">
                    <a:lumMod val="50000"/>
                  </a:schemeClr>
                </a:solidFill>
                <a:latin typeface="Book Antiqua" panose="02040602050305030304" pitchFamily="18" charset="0"/>
              </a:rPr>
              <a:t> in </a:t>
            </a:r>
            <a:r>
              <a:rPr lang="pt-BR" dirty="0" err="1">
                <a:solidFill>
                  <a:schemeClr val="accent4">
                    <a:lumMod val="50000"/>
                  </a:schemeClr>
                </a:solidFill>
                <a:latin typeface="Book Antiqua" panose="02040602050305030304" pitchFamily="18" charset="0"/>
              </a:rPr>
              <a:t>his</a:t>
            </a:r>
            <a:r>
              <a:rPr lang="pt-BR" dirty="0">
                <a:solidFill>
                  <a:schemeClr val="accent4">
                    <a:lumMod val="50000"/>
                  </a:schemeClr>
                </a:solidFill>
                <a:latin typeface="Book Antiqua" panose="02040602050305030304" pitchFamily="18" charset="0"/>
              </a:rPr>
              <a:t> book, </a:t>
            </a:r>
            <a:r>
              <a:rPr lang="pt-BR" b="0" i="1" dirty="0" err="1">
                <a:solidFill>
                  <a:schemeClr val="accent4">
                    <a:lumMod val="50000"/>
                  </a:schemeClr>
                </a:solidFill>
                <a:effectLst/>
                <a:latin typeface="Arial" panose="020B0604020202020204" pitchFamily="34" charset="0"/>
              </a:rPr>
              <a:t>Mémoires</a:t>
            </a:r>
            <a:r>
              <a:rPr lang="pt-BR" b="0" i="1" dirty="0">
                <a:solidFill>
                  <a:schemeClr val="accent4">
                    <a:lumMod val="50000"/>
                  </a:schemeClr>
                </a:solidFill>
                <a:effectLst/>
                <a:latin typeface="Arial" panose="020B0604020202020204" pitchFamily="34" charset="0"/>
              </a:rPr>
              <a:t> </a:t>
            </a:r>
            <a:r>
              <a:rPr lang="pt-BR" b="0" i="1" dirty="0" err="1">
                <a:solidFill>
                  <a:schemeClr val="accent4">
                    <a:lumMod val="50000"/>
                  </a:schemeClr>
                </a:solidFill>
                <a:effectLst/>
                <a:latin typeface="Arial" panose="020B0604020202020204" pitchFamily="34" charset="0"/>
              </a:rPr>
              <a:t>pour</a:t>
            </a:r>
            <a:r>
              <a:rPr lang="pt-BR" b="0" i="1" dirty="0">
                <a:solidFill>
                  <a:schemeClr val="accent4">
                    <a:lumMod val="50000"/>
                  </a:schemeClr>
                </a:solidFill>
                <a:effectLst/>
                <a:latin typeface="Arial" panose="020B0604020202020204" pitchFamily="34" charset="0"/>
              </a:rPr>
              <a:t> servir à </a:t>
            </a:r>
            <a:r>
              <a:rPr lang="pt-BR" b="0" i="1" dirty="0" err="1">
                <a:solidFill>
                  <a:schemeClr val="accent4">
                    <a:lumMod val="50000"/>
                  </a:schemeClr>
                </a:solidFill>
                <a:effectLst/>
                <a:latin typeface="Arial" panose="020B0604020202020204" pitchFamily="34" charset="0"/>
              </a:rPr>
              <a:t>l'histoire</a:t>
            </a:r>
            <a:r>
              <a:rPr lang="pt-BR" b="0" i="1" dirty="0">
                <a:solidFill>
                  <a:schemeClr val="accent4">
                    <a:lumMod val="50000"/>
                  </a:schemeClr>
                </a:solidFill>
                <a:effectLst/>
                <a:latin typeface="Arial" panose="020B0604020202020204" pitchFamily="34" charset="0"/>
              </a:rPr>
              <a:t> d'</a:t>
            </a:r>
            <a:r>
              <a:rPr lang="pt-BR" b="0" i="1" dirty="0" err="1">
                <a:solidFill>
                  <a:schemeClr val="accent4">
                    <a:lumMod val="50000"/>
                  </a:schemeClr>
                </a:solidFill>
                <a:effectLst/>
                <a:latin typeface="Arial" panose="020B0604020202020204" pitchFamily="34" charset="0"/>
              </a:rPr>
              <a:t>un</a:t>
            </a:r>
            <a:r>
              <a:rPr lang="pt-BR" b="0" i="1" dirty="0">
                <a:solidFill>
                  <a:schemeClr val="accent4">
                    <a:lumMod val="50000"/>
                  </a:schemeClr>
                </a:solidFill>
                <a:effectLst/>
                <a:latin typeface="Arial" panose="020B0604020202020204" pitchFamily="34" charset="0"/>
              </a:rPr>
              <a:t> </a:t>
            </a:r>
            <a:r>
              <a:rPr lang="pt-BR" b="0" i="1" dirty="0" err="1">
                <a:solidFill>
                  <a:schemeClr val="accent4">
                    <a:lumMod val="50000"/>
                  </a:schemeClr>
                </a:solidFill>
                <a:effectLst/>
                <a:latin typeface="Arial" panose="020B0604020202020204" pitchFamily="34" charset="0"/>
              </a:rPr>
              <a:t>genre</a:t>
            </a:r>
            <a:r>
              <a:rPr lang="pt-BR" b="0" i="1" dirty="0">
                <a:solidFill>
                  <a:schemeClr val="accent4">
                    <a:lumMod val="50000"/>
                  </a:schemeClr>
                </a:solidFill>
                <a:effectLst/>
                <a:latin typeface="Arial" panose="020B0604020202020204" pitchFamily="34" charset="0"/>
              </a:rPr>
              <a:t> de </a:t>
            </a:r>
            <a:r>
              <a:rPr lang="pt-BR" b="0" i="1" dirty="0" err="1">
                <a:solidFill>
                  <a:schemeClr val="accent4">
                    <a:lumMod val="50000"/>
                  </a:schemeClr>
                </a:solidFill>
                <a:effectLst/>
                <a:latin typeface="Arial" panose="020B0604020202020204" pitchFamily="34" charset="0"/>
              </a:rPr>
              <a:t>polypes</a:t>
            </a:r>
            <a:r>
              <a:rPr lang="pt-BR" b="0" i="1" dirty="0">
                <a:solidFill>
                  <a:schemeClr val="accent4">
                    <a:lumMod val="50000"/>
                  </a:schemeClr>
                </a:solidFill>
                <a:effectLst/>
                <a:latin typeface="Arial" panose="020B0604020202020204" pitchFamily="34" charset="0"/>
              </a:rPr>
              <a:t> d'</a:t>
            </a:r>
            <a:r>
              <a:rPr lang="pt-BR" b="0" i="1" dirty="0" err="1">
                <a:solidFill>
                  <a:schemeClr val="accent4">
                    <a:lumMod val="50000"/>
                  </a:schemeClr>
                </a:solidFill>
                <a:effectLst/>
                <a:latin typeface="Arial" panose="020B0604020202020204" pitchFamily="34" charset="0"/>
              </a:rPr>
              <a:t>eau</a:t>
            </a:r>
            <a:r>
              <a:rPr lang="pt-BR" b="0" i="1" dirty="0">
                <a:solidFill>
                  <a:schemeClr val="accent4">
                    <a:lumMod val="50000"/>
                  </a:schemeClr>
                </a:solidFill>
                <a:effectLst/>
                <a:latin typeface="Arial" panose="020B0604020202020204" pitchFamily="34" charset="0"/>
              </a:rPr>
              <a:t> </a:t>
            </a:r>
            <a:r>
              <a:rPr lang="pt-BR" b="0" i="1" dirty="0" err="1">
                <a:solidFill>
                  <a:schemeClr val="accent4">
                    <a:lumMod val="50000"/>
                  </a:schemeClr>
                </a:solidFill>
                <a:effectLst/>
                <a:latin typeface="Arial" panose="020B0604020202020204" pitchFamily="34" charset="0"/>
              </a:rPr>
              <a:t>douce</a:t>
            </a:r>
            <a:r>
              <a:rPr lang="pt-BR" dirty="0">
                <a:solidFill>
                  <a:schemeClr val="accent4">
                    <a:lumMod val="50000"/>
                  </a:schemeClr>
                </a:solidFill>
                <a:latin typeface="Arial" panose="020B0604020202020204" pitchFamily="34" charset="0"/>
              </a:rPr>
              <a:t> (1744).</a:t>
            </a:r>
            <a:endParaRPr lang="pt-BR" dirty="0">
              <a:solidFill>
                <a:schemeClr val="accent4">
                  <a:lumMod val="50000"/>
                </a:schemeClr>
              </a:solidFill>
              <a:latin typeface="Book Antiqua" panose="02040602050305030304" pitchFamily="18" charset="0"/>
            </a:endParaRPr>
          </a:p>
        </p:txBody>
      </p:sp>
      <p:grpSp>
        <p:nvGrpSpPr>
          <p:cNvPr id="4" name="Agrupar 3"/>
          <p:cNvGrpSpPr/>
          <p:nvPr/>
        </p:nvGrpSpPr>
        <p:grpSpPr>
          <a:xfrm>
            <a:off x="138710" y="195398"/>
            <a:ext cx="4108569" cy="5144272"/>
            <a:chOff x="4683919" y="81723"/>
            <a:chExt cx="4993683" cy="6252508"/>
          </a:xfrm>
        </p:grpSpPr>
        <p:pic>
          <p:nvPicPr>
            <p:cNvPr id="2" name="Picture 2" descr="https://upload.wikimedia.org/wikipedia/commons/3/32/Abraham_Tremble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9752" y="799703"/>
              <a:ext cx="3442020" cy="4653102"/>
            </a:xfrm>
            <a:prstGeom prst="rect">
              <a:avLst/>
            </a:prstGeom>
            <a:extLst>
              <a:ext uri="{909E8E84-426E-40DD-AFC4-6F175D3DCCD1}">
                <a14:hiddenFill xmlns:a14="http://schemas.microsoft.com/office/drawing/2010/main">
                  <a:solidFill>
                    <a:srgbClr val="FFFFFF"/>
                  </a:solidFill>
                </a14:hiddenFill>
              </a:ext>
            </a:extLst>
          </p:spPr>
        </p:pic>
        <p:pic>
          <p:nvPicPr>
            <p:cNvPr id="3" name="Imagem 2"/>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rot="5400000">
              <a:off x="4054507" y="711135"/>
              <a:ext cx="6252508" cy="4993683"/>
            </a:xfrm>
            <a:prstGeom prst="rect">
              <a:avLst/>
            </a:prstGeom>
          </p:spPr>
        </p:pic>
      </p:grpSp>
      <p:pic>
        <p:nvPicPr>
          <p:cNvPr id="5" name="Imagem 4"/>
          <p:cNvPicPr>
            <a:picLocks noChangeAspect="1"/>
          </p:cNvPicPr>
          <p:nvPr/>
        </p:nvPicPr>
        <p:blipFill rotWithShape="1">
          <a:blip r:embed="rId5" cstate="print">
            <a:extLst>
              <a:ext uri="{28A0092B-C50C-407E-A947-70E740481C1C}">
                <a14:useLocalDpi xmlns:a14="http://schemas.microsoft.com/office/drawing/2010/main" val="0"/>
              </a:ext>
            </a:extLst>
          </a:blip>
          <a:srcRect t="32137" r="616" b="33154"/>
          <a:stretch/>
        </p:blipFill>
        <p:spPr>
          <a:xfrm>
            <a:off x="146560" y="5479876"/>
            <a:ext cx="4031634" cy="972980"/>
          </a:xfrm>
          <a:prstGeom prst="rect">
            <a:avLst/>
          </a:prstGeom>
        </p:spPr>
      </p:pic>
      <p:sp>
        <p:nvSpPr>
          <p:cNvPr id="6" name="Título 1"/>
          <p:cNvSpPr>
            <a:spLocks noGrp="1"/>
          </p:cNvSpPr>
          <p:nvPr>
            <p:ph type="title"/>
          </p:nvPr>
        </p:nvSpPr>
        <p:spPr>
          <a:xfrm>
            <a:off x="341162" y="5760287"/>
            <a:ext cx="3642431" cy="808458"/>
          </a:xfrm>
        </p:spPr>
        <p:txBody>
          <a:bodyPr>
            <a:noAutofit/>
          </a:bodyPr>
          <a:lstStyle/>
          <a:p>
            <a:pPr algn="ctr"/>
            <a:r>
              <a:rPr lang="pt-BR" sz="3000" b="1" dirty="0">
                <a:solidFill>
                  <a:schemeClr val="accent4">
                    <a:lumMod val="50000"/>
                  </a:schemeClr>
                </a:solidFill>
                <a:latin typeface="Book Antiqua" panose="02040602050305030304" pitchFamily="18" charset="0"/>
              </a:rPr>
              <a:t>Abraham </a:t>
            </a:r>
            <a:r>
              <a:rPr lang="pt-BR" sz="3000" b="1" dirty="0" err="1">
                <a:solidFill>
                  <a:schemeClr val="accent4">
                    <a:lumMod val="50000"/>
                  </a:schemeClr>
                </a:solidFill>
                <a:latin typeface="Book Antiqua" panose="02040602050305030304" pitchFamily="18" charset="0"/>
              </a:rPr>
              <a:t>Trembley</a:t>
            </a:r>
            <a:r>
              <a:rPr lang="pt-BR" sz="3000" b="1" dirty="0">
                <a:solidFill>
                  <a:schemeClr val="accent4">
                    <a:lumMod val="50000"/>
                  </a:schemeClr>
                </a:solidFill>
                <a:latin typeface="Book Antiqua" panose="02040602050305030304" pitchFamily="18" charset="0"/>
              </a:rPr>
              <a:t/>
            </a:r>
            <a:br>
              <a:rPr lang="pt-BR" sz="3000" b="1" dirty="0">
                <a:solidFill>
                  <a:schemeClr val="accent4">
                    <a:lumMod val="50000"/>
                  </a:schemeClr>
                </a:solidFill>
                <a:latin typeface="Book Antiqua" panose="02040602050305030304" pitchFamily="18" charset="0"/>
              </a:rPr>
            </a:br>
            <a:r>
              <a:rPr lang="pt-BR" sz="2000" b="1" dirty="0">
                <a:solidFill>
                  <a:schemeClr val="accent4">
                    <a:lumMod val="50000"/>
                  </a:schemeClr>
                </a:solidFill>
                <a:latin typeface="Book Antiqua" panose="02040602050305030304" pitchFamily="18" charset="0"/>
              </a:rPr>
              <a:t>(1710-1784)</a:t>
            </a:r>
            <a:r>
              <a:rPr lang="pt-BR" sz="3000" b="1" dirty="0">
                <a:solidFill>
                  <a:schemeClr val="accent4">
                    <a:lumMod val="50000"/>
                  </a:schemeClr>
                </a:solidFill>
                <a:latin typeface="Book Antiqua" panose="02040602050305030304" pitchFamily="18" charset="0"/>
              </a:rPr>
              <a:t> </a:t>
            </a:r>
            <a:r>
              <a:rPr lang="pt-BR" sz="3000" b="1" dirty="0">
                <a:latin typeface="Book Antiqua" panose="02040602050305030304" pitchFamily="18" charset="0"/>
              </a:rPr>
              <a:t/>
            </a:r>
            <a:br>
              <a:rPr lang="pt-BR" sz="3000" b="1" dirty="0">
                <a:latin typeface="Book Antiqua" panose="02040602050305030304" pitchFamily="18" charset="0"/>
              </a:rPr>
            </a:br>
            <a:endParaRPr lang="pt-BR" sz="3000" b="1" dirty="0">
              <a:latin typeface="Book Antiqua" panose="02040602050305030304" pitchFamily="18" charset="0"/>
            </a:endParaRPr>
          </a:p>
        </p:txBody>
      </p:sp>
      <p:pic>
        <p:nvPicPr>
          <p:cNvPr id="12" name="Picture 4" descr="https://www.archive.org/download/mmoirespourservi01trem/page/n22_w1165">
            <a:extLst>
              <a:ext uri="{FF2B5EF4-FFF2-40B4-BE49-F238E27FC236}">
                <a16:creationId xmlns:a16="http://schemas.microsoft.com/office/drawing/2014/main" id="{2EF12AC6-D89E-EB5A-619B-822280E41E6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69" t="4486" r="22371" b="64203"/>
          <a:stretch/>
        </p:blipFill>
        <p:spPr bwMode="auto">
          <a:xfrm>
            <a:off x="4510966" y="0"/>
            <a:ext cx="7681034" cy="4256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3015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p:cNvSpPr/>
          <p:nvPr/>
        </p:nvSpPr>
        <p:spPr>
          <a:xfrm>
            <a:off x="4455918" y="19583"/>
            <a:ext cx="7736081" cy="6858000"/>
          </a:xfrm>
          <a:prstGeom prst="rect">
            <a:avLst/>
          </a:prstGeom>
          <a:solidFill>
            <a:srgbClr val="EFD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076" name="Picture 4" descr="https://upload.wikimedia.org/wikipedia/commons/d/d1/Reaumur_1683-1757.jp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480022" y="534419"/>
            <a:ext cx="3471539" cy="4095637"/>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99626" y="535525"/>
            <a:ext cx="5125307" cy="4093423"/>
          </a:xfrm>
          <a:prstGeom prst="rect">
            <a:avLst/>
          </a:prstGeom>
        </p:spPr>
      </p:pic>
      <p:sp>
        <p:nvSpPr>
          <p:cNvPr id="2" name="Título 1"/>
          <p:cNvSpPr>
            <a:spLocks noGrp="1"/>
          </p:cNvSpPr>
          <p:nvPr>
            <p:ph type="title"/>
          </p:nvPr>
        </p:nvSpPr>
        <p:spPr/>
        <p:txBody>
          <a:bodyPr/>
          <a:lstStyle/>
          <a:p>
            <a:endParaRPr lang="pt-BR"/>
          </a:p>
        </p:txBody>
      </p:sp>
      <p:pic>
        <p:nvPicPr>
          <p:cNvPr id="3074" name="Picture 2" descr="Mémoires pour servir à l'histoire des insectes. de René-Antoine Ferchault de Réaumu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1623" y="138412"/>
            <a:ext cx="2875015" cy="49394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tângulo 4"/>
          <p:cNvSpPr/>
          <p:nvPr/>
        </p:nvSpPr>
        <p:spPr>
          <a:xfrm>
            <a:off x="4931623" y="5203522"/>
            <a:ext cx="6940061" cy="1261884"/>
          </a:xfrm>
          <a:prstGeom prst="rect">
            <a:avLst/>
          </a:prstGeom>
        </p:spPr>
        <p:txBody>
          <a:bodyPr wrap="square">
            <a:spAutoFit/>
          </a:bodyPr>
          <a:lstStyle/>
          <a:p>
            <a:r>
              <a:rPr lang="fr-FR" sz="4000" b="1" i="1" dirty="0">
                <a:latin typeface="Arial" panose="020B0604020202020204" pitchFamily="34" charset="0"/>
                <a:cs typeface="Arial" panose="020B0604020202020204" pitchFamily="34" charset="0"/>
              </a:rPr>
              <a:t>Memoires...</a:t>
            </a:r>
          </a:p>
          <a:p>
            <a:r>
              <a:rPr lang="fr-FR" dirty="0">
                <a:latin typeface="YwvnmtTimesLTStd-Roman"/>
              </a:rPr>
              <a:t>Memory </a:t>
            </a:r>
            <a:r>
              <a:rPr lang="en-US" dirty="0">
                <a:latin typeface="YwvnmtTimesLTStd-Roman"/>
              </a:rPr>
              <a:t>to serve the history of insects. </a:t>
            </a:r>
          </a:p>
          <a:p>
            <a:r>
              <a:rPr lang="en-US" dirty="0">
                <a:latin typeface="YwvnmtTimesLTStd-Roman"/>
              </a:rPr>
              <a:t>Six volumes published between </a:t>
            </a:r>
            <a:r>
              <a:rPr lang="pt-BR" dirty="0">
                <a:latin typeface="YwvnmtTimesLTStd-Roman"/>
              </a:rPr>
              <a:t>1737 </a:t>
            </a:r>
            <a:r>
              <a:rPr lang="pt-BR" dirty="0" err="1">
                <a:latin typeface="YwvnmtTimesLTStd-Roman"/>
              </a:rPr>
              <a:t>and</a:t>
            </a:r>
            <a:r>
              <a:rPr lang="pt-BR" dirty="0">
                <a:latin typeface="YwvnmtTimesLTStd-Roman"/>
              </a:rPr>
              <a:t> 1742.</a:t>
            </a:r>
            <a:endParaRPr lang="pt-BR" dirty="0"/>
          </a:p>
        </p:txBody>
      </p:sp>
      <p:pic>
        <p:nvPicPr>
          <p:cNvPr id="7" name="Imagem 6"/>
          <p:cNvPicPr>
            <a:picLocks noChangeAspect="1"/>
          </p:cNvPicPr>
          <p:nvPr/>
        </p:nvPicPr>
        <p:blipFill rotWithShape="1">
          <a:blip r:embed="rId6" cstate="print">
            <a:extLst>
              <a:ext uri="{28A0092B-C50C-407E-A947-70E740481C1C}">
                <a14:useLocalDpi xmlns:a14="http://schemas.microsoft.com/office/drawing/2010/main" val="0"/>
              </a:ext>
            </a:extLst>
          </a:blip>
          <a:srcRect t="32137" r="616" b="33154"/>
          <a:stretch/>
        </p:blipFill>
        <p:spPr>
          <a:xfrm>
            <a:off x="26987" y="5144889"/>
            <a:ext cx="4341811" cy="1528445"/>
          </a:xfrm>
          <a:prstGeom prst="rect">
            <a:avLst/>
          </a:prstGeom>
        </p:spPr>
      </p:pic>
      <p:sp>
        <p:nvSpPr>
          <p:cNvPr id="9" name="Título 1"/>
          <p:cNvSpPr txBox="1">
            <a:spLocks/>
          </p:cNvSpPr>
          <p:nvPr/>
        </p:nvSpPr>
        <p:spPr>
          <a:xfrm>
            <a:off x="114108" y="5573486"/>
            <a:ext cx="4254691" cy="8084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dirty="0">
                <a:latin typeface="Book Antiqua" panose="02040602050305030304" pitchFamily="18" charset="0"/>
              </a:rPr>
              <a:t>René Antoine Ferchault de Réaumur</a:t>
            </a:r>
          </a:p>
        </p:txBody>
      </p:sp>
      <p:pic>
        <p:nvPicPr>
          <p:cNvPr id="1026" name="Picture 2" descr="https://pictures.abebooks.com/inventory/19308935997.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18" t="4019" r="2397" b="4817"/>
          <a:stretch/>
        </p:blipFill>
        <p:spPr bwMode="auto">
          <a:xfrm>
            <a:off x="8129575" y="2582236"/>
            <a:ext cx="3739487" cy="24975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4946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72885" y="1894114"/>
            <a:ext cx="10515600" cy="3664857"/>
          </a:xfrm>
        </p:spPr>
        <p:txBody>
          <a:bodyPr>
            <a:noAutofit/>
          </a:bodyPr>
          <a:lstStyle/>
          <a:p>
            <a:pPr algn="ctr"/>
            <a:r>
              <a:rPr lang="en-US" sz="4800" b="1" dirty="0">
                <a:latin typeface="Arial" panose="020B0604020202020204" pitchFamily="34" charset="0"/>
                <a:cs typeface="Arial" panose="020B0604020202020204" pitchFamily="34" charset="0"/>
              </a:rPr>
              <a:t>[Think 5] </a:t>
            </a:r>
            <a:r>
              <a:rPr lang="en-US" sz="3500" dirty="0">
                <a:latin typeface="Arial" panose="020B0604020202020204" pitchFamily="34" charset="0"/>
                <a:cs typeface="Arial" panose="020B0604020202020204" pitchFamily="34" charset="0"/>
              </a:rPr>
              <a:t>Remembering you are handling small aquatic creatures. Why do you think they did not survive the trip? What procedures and care do you think are necessary to avoid the death of these organisms during a trip, by horse or carriage, from The Hague to Paris?</a:t>
            </a:r>
            <a:endParaRPr lang="pt-BR" sz="3500" dirty="0">
              <a:latin typeface="Arial" panose="020B0604020202020204" pitchFamily="34" charset="0"/>
              <a:cs typeface="Arial" panose="020B0604020202020204" pitchFamily="34" charset="0"/>
            </a:endParaRPr>
          </a:p>
        </p:txBody>
      </p:sp>
      <p:sp>
        <p:nvSpPr>
          <p:cNvPr id="3" name="CaixaDeTexto 2"/>
          <p:cNvSpPr txBox="1"/>
          <p:nvPr/>
        </p:nvSpPr>
        <p:spPr>
          <a:xfrm>
            <a:off x="772885" y="4636957"/>
            <a:ext cx="11091770" cy="2400657"/>
          </a:xfrm>
          <a:prstGeom prst="rect">
            <a:avLst/>
          </a:prstGeom>
          <a:noFill/>
        </p:spPr>
        <p:txBody>
          <a:bodyPr wrap="square" rtlCol="0">
            <a:spAutoFit/>
          </a:bodyPr>
          <a:lstStyle/>
          <a:p>
            <a:r>
              <a:rPr lang="pt-BR" sz="15000" b="1" dirty="0">
                <a:solidFill>
                  <a:schemeClr val="bg1">
                    <a:lumMod val="95000"/>
                  </a:schemeClr>
                </a:solidFill>
                <a:latin typeface="Arial Black" panose="020B0A04020102020204" pitchFamily="34" charset="0"/>
                <a:cs typeface="Arial" panose="020B0604020202020204" pitchFamily="34" charset="0"/>
              </a:rPr>
              <a:t>[THINK 5]</a:t>
            </a:r>
          </a:p>
        </p:txBody>
      </p:sp>
    </p:spTree>
    <p:extLst>
      <p:ext uri="{BB962C8B-B14F-4D97-AF65-F5344CB8AC3E}">
        <p14:creationId xmlns:p14="http://schemas.microsoft.com/office/powerpoint/2010/main" val="7583307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0"/>
            <a:ext cx="12192000" cy="5746307"/>
          </a:xfrm>
          <a:prstGeom prst="rect">
            <a:avLst/>
          </a:prstGeom>
          <a:solidFill>
            <a:srgbClr val="FFE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p:cNvSpPr>
            <a:spLocks noGrp="1"/>
          </p:cNvSpPr>
          <p:nvPr>
            <p:ph type="title"/>
          </p:nvPr>
        </p:nvSpPr>
        <p:spPr/>
        <p:txBody>
          <a:bodyPr/>
          <a:lstStyle/>
          <a:p>
            <a:endParaRPr lang="pt-BR"/>
          </a:p>
        </p:txBody>
      </p:sp>
      <p:pic>
        <p:nvPicPr>
          <p:cNvPr id="4" name="Imagem 3"/>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441021" y="365125"/>
            <a:ext cx="3549953" cy="5016968"/>
          </a:xfrm>
          <a:prstGeom prst="rect">
            <a:avLst/>
          </a:prstGeom>
        </p:spPr>
      </p:pic>
      <p:pic>
        <p:nvPicPr>
          <p:cNvPr id="4098" name="Picture 2" descr="Octopus anatomy, 18th century"/>
          <p:cNvPicPr>
            <a:picLocks noGrp="1" noChangeAspect="1" noChangeArrowheads="1"/>
          </p:cNvPicPr>
          <p:nvPr>
            <p:ph idx="1"/>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4312240" y="365125"/>
            <a:ext cx="7438738" cy="5011850"/>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p:cNvSpPr/>
          <p:nvPr/>
        </p:nvSpPr>
        <p:spPr>
          <a:xfrm>
            <a:off x="441022" y="5376975"/>
            <a:ext cx="3289149" cy="369332"/>
          </a:xfrm>
          <a:prstGeom prst="rect">
            <a:avLst/>
          </a:prstGeom>
        </p:spPr>
        <p:txBody>
          <a:bodyPr wrap="square">
            <a:spAutoFit/>
          </a:bodyPr>
          <a:lstStyle/>
          <a:p>
            <a:r>
              <a:rPr lang="fr-FR" dirty="0">
                <a:latin typeface="Arial" panose="020B0604020202020204" pitchFamily="34" charset="0"/>
                <a:cs typeface="Arial" panose="020B0604020202020204" pitchFamily="34" charset="0"/>
              </a:rPr>
              <a:t>Polyps, named by Réaumur. </a:t>
            </a:r>
            <a:endParaRPr lang="pt-BR" dirty="0">
              <a:latin typeface="Arial" panose="020B0604020202020204" pitchFamily="34" charset="0"/>
              <a:cs typeface="Arial" panose="020B0604020202020204" pitchFamily="34" charset="0"/>
            </a:endParaRPr>
          </a:p>
        </p:txBody>
      </p:sp>
      <p:sp>
        <p:nvSpPr>
          <p:cNvPr id="5" name="Retângulo 4"/>
          <p:cNvSpPr/>
          <p:nvPr/>
        </p:nvSpPr>
        <p:spPr>
          <a:xfrm>
            <a:off x="4312240" y="5376975"/>
            <a:ext cx="7438738" cy="369332"/>
          </a:xfrm>
          <a:prstGeom prst="rect">
            <a:avLst/>
          </a:prstGeom>
        </p:spPr>
        <p:txBody>
          <a:bodyPr wrap="square">
            <a:spAutoFit/>
          </a:bodyPr>
          <a:lstStyle/>
          <a:p>
            <a:r>
              <a:rPr lang="en-US" dirty="0">
                <a:latin typeface="Arial" panose="020B0604020202020204" pitchFamily="34" charset="0"/>
                <a:cs typeface="Arial" panose="020B0604020202020204" pitchFamily="34" charset="0"/>
              </a:rPr>
              <a:t>Octopus anatomy.. </a:t>
            </a:r>
            <a:endParaRPr lang="pt-BR" dirty="0">
              <a:latin typeface="Arial" panose="020B0604020202020204" pitchFamily="34" charset="0"/>
              <a:cs typeface="Arial" panose="020B0604020202020204" pitchFamily="34" charset="0"/>
            </a:endParaRPr>
          </a:p>
        </p:txBody>
      </p:sp>
      <p:sp>
        <p:nvSpPr>
          <p:cNvPr id="8" name="CaixaDeTexto 7"/>
          <p:cNvSpPr txBox="1"/>
          <p:nvPr/>
        </p:nvSpPr>
        <p:spPr>
          <a:xfrm>
            <a:off x="4186982" y="5565226"/>
            <a:ext cx="8079475" cy="1323439"/>
          </a:xfrm>
          <a:prstGeom prst="rect">
            <a:avLst/>
          </a:prstGeom>
          <a:noFill/>
        </p:spPr>
        <p:txBody>
          <a:bodyPr wrap="square" rtlCol="0">
            <a:spAutoFit/>
          </a:bodyPr>
          <a:lstStyle/>
          <a:p>
            <a:pPr algn="r"/>
            <a:r>
              <a:rPr lang="pt-BR" sz="8000" dirty="0">
                <a:solidFill>
                  <a:schemeClr val="bg1">
                    <a:lumMod val="95000"/>
                  </a:schemeClr>
                </a:solidFill>
                <a:latin typeface="Arial" panose="020B0604020202020204" pitchFamily="34" charset="0"/>
                <a:cs typeface="Arial" panose="020B0604020202020204" pitchFamily="34" charset="0"/>
              </a:rPr>
              <a:t>POLYPS</a:t>
            </a:r>
          </a:p>
        </p:txBody>
      </p:sp>
    </p:spTree>
    <p:extLst>
      <p:ext uri="{BB962C8B-B14F-4D97-AF65-F5344CB8AC3E}">
        <p14:creationId xmlns:p14="http://schemas.microsoft.com/office/powerpoint/2010/main" val="21208059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0"/>
            <a:ext cx="12192000" cy="5746307"/>
          </a:xfrm>
          <a:prstGeom prst="rect">
            <a:avLst/>
          </a:prstGeom>
          <a:solidFill>
            <a:srgbClr val="FFE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p:cNvSpPr>
            <a:spLocks noGrp="1"/>
          </p:cNvSpPr>
          <p:nvPr>
            <p:ph type="title"/>
          </p:nvPr>
        </p:nvSpPr>
        <p:spPr/>
        <p:txBody>
          <a:bodyPr/>
          <a:lstStyle/>
          <a:p>
            <a:endParaRPr lang="pt-BR"/>
          </a:p>
        </p:txBody>
      </p:sp>
      <p:sp>
        <p:nvSpPr>
          <p:cNvPr id="6" name="Retângulo 5"/>
          <p:cNvSpPr/>
          <p:nvPr/>
        </p:nvSpPr>
        <p:spPr>
          <a:xfrm>
            <a:off x="0" y="3645732"/>
            <a:ext cx="4216098" cy="1815882"/>
          </a:xfrm>
          <a:prstGeom prst="rect">
            <a:avLst/>
          </a:prstGeom>
        </p:spPr>
        <p:txBody>
          <a:bodyPr wrap="square">
            <a:spAutoFit/>
          </a:bodyPr>
          <a:lstStyle/>
          <a:p>
            <a:pPr algn="r"/>
            <a:r>
              <a:rPr lang="en-US" sz="4000" b="1" dirty="0">
                <a:solidFill>
                  <a:schemeClr val="bg2">
                    <a:lumMod val="50000"/>
                  </a:schemeClr>
                </a:solidFill>
                <a:latin typeface="Arial" panose="020B0604020202020204" pitchFamily="34" charset="0"/>
                <a:cs typeface="Arial" panose="020B0604020202020204" pitchFamily="34" charset="0"/>
              </a:rPr>
              <a:t>Fig. 1-2</a:t>
            </a:r>
            <a:r>
              <a:rPr lang="en-US" sz="4000" b="1" dirty="0">
                <a:latin typeface="Arial" panose="020B0604020202020204" pitchFamily="34" charset="0"/>
                <a:cs typeface="Arial" panose="020B0604020202020204" pitchFamily="34" charset="0"/>
              </a:rPr>
              <a:t>.</a:t>
            </a:r>
            <a:endParaRPr lang="pt-BR" dirty="0">
              <a:latin typeface="YwvnmtTimesLTStd-Roman"/>
            </a:endParaRPr>
          </a:p>
          <a:p>
            <a:pPr algn="r"/>
            <a:r>
              <a:rPr lang="pt-BR" dirty="0">
                <a:latin typeface="YwvnmtTimesLTStd-Roman"/>
              </a:rPr>
              <a:t>Fig. 1. A </a:t>
            </a:r>
            <a:r>
              <a:rPr lang="pt-BR" dirty="0" err="1">
                <a:latin typeface="YwvnmtTimesLTStd-Roman"/>
              </a:rPr>
              <a:t>polyp</a:t>
            </a:r>
            <a:r>
              <a:rPr lang="pt-BR" dirty="0">
                <a:latin typeface="YwvnmtTimesLTStd-Roman"/>
              </a:rPr>
              <a:t> </a:t>
            </a:r>
            <a:r>
              <a:rPr lang="pt-BR" dirty="0" err="1">
                <a:latin typeface="YwvnmtTimesLTStd-Roman"/>
              </a:rPr>
              <a:t>with</a:t>
            </a:r>
            <a:r>
              <a:rPr lang="pt-BR" dirty="0">
                <a:latin typeface="YwvnmtTimesLTStd-Roman"/>
              </a:rPr>
              <a:t> a </a:t>
            </a:r>
            <a:r>
              <a:rPr lang="pt-BR" dirty="0" err="1">
                <a:latin typeface="YwvnmtTimesLTStd-Roman"/>
              </a:rPr>
              <a:t>bud</a:t>
            </a:r>
            <a:r>
              <a:rPr lang="pt-BR" dirty="0">
                <a:latin typeface="YwvnmtTimesLTStd-Roman"/>
              </a:rPr>
              <a:t> (e) </a:t>
            </a:r>
            <a:r>
              <a:rPr lang="pt-BR" dirty="0" err="1">
                <a:latin typeface="YwvnmtTimesLTStd-Roman"/>
              </a:rPr>
              <a:t>and</a:t>
            </a:r>
            <a:r>
              <a:rPr lang="pt-BR" dirty="0">
                <a:latin typeface="YwvnmtTimesLTStd-Roman"/>
              </a:rPr>
              <a:t> a </a:t>
            </a:r>
            <a:r>
              <a:rPr lang="en-US" dirty="0">
                <a:latin typeface="YwvnmtTimesLTStd-Roman"/>
              </a:rPr>
              <a:t>and a young growing polyp (</a:t>
            </a:r>
            <a:r>
              <a:rPr lang="en-US" dirty="0" err="1">
                <a:latin typeface="YwvnmtTimesLTStd-Roman"/>
              </a:rPr>
              <a:t>ic</a:t>
            </a:r>
            <a:r>
              <a:rPr lang="en-US" dirty="0">
                <a:latin typeface="YwvnmtTimesLTStd-Roman"/>
              </a:rPr>
              <a:t>). </a:t>
            </a:r>
          </a:p>
          <a:p>
            <a:pPr algn="r"/>
            <a:r>
              <a:rPr lang="en-US" dirty="0">
                <a:latin typeface="YwvnmtTimesLTStd-Roman"/>
              </a:rPr>
              <a:t>Fig. 2. A polyp (ab) about to break free from the mother's body.</a:t>
            </a:r>
            <a:endParaRPr lang="pt-BR" dirty="0"/>
          </a:p>
        </p:txBody>
      </p:sp>
      <p:pic>
        <p:nvPicPr>
          <p:cNvPr id="5" name="Imagem 4"/>
          <p:cNvPicPr>
            <a:picLocks noChangeAspect="1"/>
          </p:cNvPicPr>
          <p:nvPr/>
        </p:nvPicPr>
        <p:blipFill rotWithShape="1">
          <a:blip r:embed="rId2"/>
          <a:srcRect b="2038"/>
          <a:stretch/>
        </p:blipFill>
        <p:spPr>
          <a:xfrm>
            <a:off x="4216098" y="0"/>
            <a:ext cx="7975902" cy="5746307"/>
          </a:xfrm>
          <a:prstGeom prst="rect">
            <a:avLst/>
          </a:prstGeom>
        </p:spPr>
      </p:pic>
      <p:sp>
        <p:nvSpPr>
          <p:cNvPr id="8" name="Retângulo 7"/>
          <p:cNvSpPr/>
          <p:nvPr/>
        </p:nvSpPr>
        <p:spPr>
          <a:xfrm>
            <a:off x="0" y="5746307"/>
            <a:ext cx="10158550" cy="1323439"/>
          </a:xfrm>
          <a:prstGeom prst="rect">
            <a:avLst/>
          </a:prstGeom>
        </p:spPr>
        <p:txBody>
          <a:bodyPr wrap="none">
            <a:spAutoFit/>
          </a:bodyPr>
          <a:lstStyle/>
          <a:p>
            <a:r>
              <a:rPr lang="en-US" sz="8000" dirty="0">
                <a:solidFill>
                  <a:srgbClr val="FFF0C5"/>
                </a:solidFill>
                <a:latin typeface="Arial" panose="020B0604020202020204" pitchFamily="34" charset="0"/>
                <a:cs typeface="Arial" panose="020B0604020202020204" pitchFamily="34" charset="0"/>
              </a:rPr>
              <a:t>REPRODUCTION…?</a:t>
            </a:r>
            <a:endParaRPr lang="pt-BR" sz="8000" dirty="0">
              <a:solidFill>
                <a:srgbClr val="FFF0C5"/>
              </a:solidFill>
            </a:endParaRPr>
          </a:p>
        </p:txBody>
      </p:sp>
    </p:spTree>
    <p:extLst>
      <p:ext uri="{BB962C8B-B14F-4D97-AF65-F5344CB8AC3E}">
        <p14:creationId xmlns:p14="http://schemas.microsoft.com/office/powerpoint/2010/main" val="26814584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72885" y="1894114"/>
            <a:ext cx="10515600" cy="3664857"/>
          </a:xfrm>
        </p:spPr>
        <p:txBody>
          <a:bodyPr>
            <a:noAutofit/>
          </a:bodyPr>
          <a:lstStyle/>
          <a:p>
            <a:pPr algn="ctr"/>
            <a:r>
              <a:rPr lang="en-US" sz="4800" b="1" dirty="0">
                <a:latin typeface="Arial" panose="020B0604020202020204" pitchFamily="34" charset="0"/>
                <a:cs typeface="Arial" panose="020B0604020202020204" pitchFamily="34" charset="0"/>
              </a:rPr>
              <a:t>[Think 6] </a:t>
            </a:r>
            <a:r>
              <a:rPr lang="en-US" sz="3500" dirty="0">
                <a:latin typeface="Arial" panose="020B0604020202020204" pitchFamily="34" charset="0"/>
                <a:cs typeface="Arial" panose="020B0604020202020204" pitchFamily="34" charset="0"/>
              </a:rPr>
              <a:t>One more time, it seems that we have reached a “non-expected” outcome. </a:t>
            </a:r>
            <a:br>
              <a:rPr lang="en-US" sz="3500" dirty="0">
                <a:latin typeface="Arial" panose="020B0604020202020204" pitchFamily="34" charset="0"/>
                <a:cs typeface="Arial" panose="020B0604020202020204" pitchFamily="34" charset="0"/>
              </a:rPr>
            </a:br>
            <a:r>
              <a:rPr lang="en-US" sz="3500" dirty="0">
                <a:latin typeface="Arial" panose="020B0604020202020204" pitchFamily="34" charset="0"/>
                <a:cs typeface="Arial" panose="020B0604020202020204" pitchFamily="34" charset="0"/>
              </a:rPr>
              <a:t>How should it be interpreted? How could this observation help you to classify the creature? Would it be time to change your position (developing, for instance, an animal–plant concept)? Explain it.</a:t>
            </a:r>
            <a:endParaRPr lang="pt-BR" sz="3500" dirty="0">
              <a:latin typeface="Arial" panose="020B0604020202020204" pitchFamily="34" charset="0"/>
              <a:cs typeface="Arial" panose="020B0604020202020204" pitchFamily="34" charset="0"/>
            </a:endParaRPr>
          </a:p>
        </p:txBody>
      </p:sp>
      <p:sp>
        <p:nvSpPr>
          <p:cNvPr id="3" name="CaixaDeTexto 2"/>
          <p:cNvSpPr txBox="1"/>
          <p:nvPr/>
        </p:nvSpPr>
        <p:spPr>
          <a:xfrm rot="5400000">
            <a:off x="8029642" y="2679179"/>
            <a:ext cx="7315080" cy="1661993"/>
          </a:xfrm>
          <a:prstGeom prst="rect">
            <a:avLst/>
          </a:prstGeom>
          <a:noFill/>
        </p:spPr>
        <p:txBody>
          <a:bodyPr wrap="square" rtlCol="0">
            <a:spAutoFit/>
          </a:bodyPr>
          <a:lstStyle/>
          <a:p>
            <a:r>
              <a:rPr lang="pt-BR" sz="10200" b="1" dirty="0">
                <a:solidFill>
                  <a:schemeClr val="bg1">
                    <a:lumMod val="95000"/>
                  </a:schemeClr>
                </a:solidFill>
                <a:latin typeface="Arial Black" panose="020B0A04020102020204" pitchFamily="34" charset="0"/>
                <a:cs typeface="Arial" panose="020B0604020202020204" pitchFamily="34" charset="0"/>
              </a:rPr>
              <a:t>[THINK 6]</a:t>
            </a:r>
          </a:p>
        </p:txBody>
      </p:sp>
    </p:spTree>
    <p:extLst>
      <p:ext uri="{BB962C8B-B14F-4D97-AF65-F5344CB8AC3E}">
        <p14:creationId xmlns:p14="http://schemas.microsoft.com/office/powerpoint/2010/main" val="26960281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121920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p:cNvSpPr>
            <a:spLocks noGrp="1"/>
          </p:cNvSpPr>
          <p:nvPr>
            <p:ph type="title"/>
          </p:nvPr>
        </p:nvSpPr>
        <p:spPr/>
        <p:txBody>
          <a:bodyPr/>
          <a:lstStyle/>
          <a:p>
            <a:endParaRPr lang="pt-BR"/>
          </a:p>
        </p:txBody>
      </p:sp>
      <p:pic>
        <p:nvPicPr>
          <p:cNvPr id="1026"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76412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p:cNvSpPr/>
          <p:nvPr/>
        </p:nvSpPr>
        <p:spPr>
          <a:xfrm>
            <a:off x="7774573" y="5321674"/>
            <a:ext cx="4284077" cy="1261884"/>
          </a:xfrm>
          <a:prstGeom prst="rect">
            <a:avLst/>
          </a:prstGeom>
        </p:spPr>
        <p:txBody>
          <a:bodyPr wrap="square">
            <a:spAutoFit/>
          </a:bodyPr>
          <a:lstStyle/>
          <a:p>
            <a:r>
              <a:rPr lang="pt-BR" sz="4000" b="1" dirty="0" err="1">
                <a:latin typeface="Arial" panose="020B0604020202020204" pitchFamily="34" charset="0"/>
                <a:cs typeface="Arial" panose="020B0604020202020204" pitchFamily="34" charset="0"/>
              </a:rPr>
              <a:t>Female</a:t>
            </a:r>
            <a:r>
              <a:rPr lang="pt-BR" sz="4000" b="1" dirty="0">
                <a:latin typeface="Arial" panose="020B0604020202020204" pitchFamily="34" charset="0"/>
                <a:cs typeface="Arial" panose="020B0604020202020204" pitchFamily="34" charset="0"/>
              </a:rPr>
              <a:t> </a:t>
            </a:r>
            <a:r>
              <a:rPr lang="pt-BR" sz="4000" b="1" dirty="0" err="1">
                <a:latin typeface="Arial" panose="020B0604020202020204" pitchFamily="34" charset="0"/>
                <a:cs typeface="Arial" panose="020B0604020202020204" pitchFamily="34" charset="0"/>
              </a:rPr>
              <a:t>lobster</a:t>
            </a:r>
            <a:r>
              <a:rPr lang="pt-BR" sz="4000" b="1" dirty="0">
                <a:latin typeface="Arial" panose="020B0604020202020204" pitchFamily="34" charset="0"/>
                <a:cs typeface="Arial" panose="020B0604020202020204" pitchFamily="34" charset="0"/>
              </a:rPr>
              <a:t> </a:t>
            </a:r>
          </a:p>
          <a:p>
            <a:r>
              <a:rPr lang="en-US" dirty="0">
                <a:latin typeface="YwvnmtTimesLTStd-Roman"/>
              </a:rPr>
              <a:t>The eggs “hidden” at the bottom of the abdomen.</a:t>
            </a:r>
            <a:endParaRPr lang="pt-BR" dirty="0"/>
          </a:p>
        </p:txBody>
      </p:sp>
      <p:cxnSp>
        <p:nvCxnSpPr>
          <p:cNvPr id="6" name="Conector de Seta Reta 5"/>
          <p:cNvCxnSpPr/>
          <p:nvPr/>
        </p:nvCxnSpPr>
        <p:spPr>
          <a:xfrm>
            <a:off x="1504335" y="2433484"/>
            <a:ext cx="2109020" cy="56043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98580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72884" y="1894114"/>
            <a:ext cx="10789851" cy="3664857"/>
          </a:xfrm>
        </p:spPr>
        <p:txBody>
          <a:bodyPr>
            <a:noAutofit/>
          </a:bodyPr>
          <a:lstStyle/>
          <a:p>
            <a:pPr algn="ctr"/>
            <a:r>
              <a:rPr lang="en-US" sz="4800" b="1" dirty="0">
                <a:latin typeface="Arial" panose="020B0604020202020204" pitchFamily="34" charset="0"/>
                <a:cs typeface="Arial" panose="020B0604020202020204" pitchFamily="34" charset="0"/>
              </a:rPr>
              <a:t>[Think 7] </a:t>
            </a:r>
            <a:r>
              <a:rPr lang="en-US" sz="3500" dirty="0">
                <a:latin typeface="Arial" panose="020B0604020202020204" pitchFamily="34" charset="0"/>
                <a:cs typeface="Arial" panose="020B0604020202020204" pitchFamily="34" charset="0"/>
              </a:rPr>
              <a:t>What would be the reasons “behind” Reaumur’s skepticism about generation by budding on polyps? What would have motivated him not to accept that an animal can be generated by budding? What would you do to convince him about Trembley’s new observations and the reliability of the data?</a:t>
            </a:r>
            <a:endParaRPr lang="pt-BR" sz="3500" dirty="0">
              <a:latin typeface="Arial" panose="020B0604020202020204" pitchFamily="34" charset="0"/>
              <a:cs typeface="Arial" panose="020B0604020202020204" pitchFamily="34" charset="0"/>
            </a:endParaRPr>
          </a:p>
        </p:txBody>
      </p:sp>
      <p:sp>
        <p:nvSpPr>
          <p:cNvPr id="3" name="CaixaDeTexto 2"/>
          <p:cNvSpPr txBox="1"/>
          <p:nvPr/>
        </p:nvSpPr>
        <p:spPr>
          <a:xfrm rot="16200000">
            <a:off x="-4700517" y="906165"/>
            <a:ext cx="10492683" cy="1708160"/>
          </a:xfrm>
          <a:prstGeom prst="rect">
            <a:avLst/>
          </a:prstGeom>
          <a:noFill/>
        </p:spPr>
        <p:txBody>
          <a:bodyPr wrap="square" rtlCol="0">
            <a:spAutoFit/>
          </a:bodyPr>
          <a:lstStyle/>
          <a:p>
            <a:r>
              <a:rPr lang="pt-BR" sz="10200" b="1" dirty="0">
                <a:solidFill>
                  <a:schemeClr val="bg1">
                    <a:lumMod val="95000"/>
                  </a:schemeClr>
                </a:solidFill>
                <a:latin typeface="Arial Black" panose="020B0A04020102020204" pitchFamily="34" charset="0"/>
                <a:cs typeface="Arial" panose="020B0604020202020204" pitchFamily="34" charset="0"/>
              </a:rPr>
              <a:t>[THINK 7]</a:t>
            </a:r>
          </a:p>
        </p:txBody>
      </p:sp>
    </p:spTree>
    <p:extLst>
      <p:ext uri="{BB962C8B-B14F-4D97-AF65-F5344CB8AC3E}">
        <p14:creationId xmlns:p14="http://schemas.microsoft.com/office/powerpoint/2010/main" val="11921868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0"/>
            <a:ext cx="12192000" cy="5746307"/>
          </a:xfrm>
          <a:prstGeom prst="rect">
            <a:avLst/>
          </a:prstGeom>
          <a:solidFill>
            <a:srgbClr val="FFE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p:cNvSpPr>
            <a:spLocks noGrp="1"/>
          </p:cNvSpPr>
          <p:nvPr>
            <p:ph type="title"/>
          </p:nvPr>
        </p:nvSpPr>
        <p:spPr/>
        <p:txBody>
          <a:bodyPr/>
          <a:lstStyle/>
          <a:p>
            <a:endParaRPr lang="pt-BR"/>
          </a:p>
        </p:txBody>
      </p:sp>
      <p:pic>
        <p:nvPicPr>
          <p:cNvPr id="4" name="Imagem 3"/>
          <p:cNvPicPr>
            <a:picLocks noChangeAspect="1"/>
          </p:cNvPicPr>
          <p:nvPr/>
        </p:nvPicPr>
        <p:blipFill>
          <a:blip r:embed="rId2"/>
          <a:stretch>
            <a:fillRect/>
          </a:stretch>
        </p:blipFill>
        <p:spPr>
          <a:xfrm>
            <a:off x="802247" y="0"/>
            <a:ext cx="10551553" cy="3775801"/>
          </a:xfrm>
          <a:prstGeom prst="rect">
            <a:avLst/>
          </a:prstGeom>
        </p:spPr>
      </p:pic>
      <p:sp>
        <p:nvSpPr>
          <p:cNvPr id="5" name="Retângulo 4"/>
          <p:cNvSpPr/>
          <p:nvPr/>
        </p:nvSpPr>
        <p:spPr>
          <a:xfrm>
            <a:off x="802247" y="4268979"/>
            <a:ext cx="10283435" cy="1200329"/>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Fig. 5-6.</a:t>
            </a:r>
            <a:r>
              <a:rPr lang="en-US" dirty="0">
                <a:latin typeface="Arial" panose="020B0604020202020204" pitchFamily="34" charset="0"/>
                <a:cs typeface="Arial" panose="020B0604020202020204" pitchFamily="34" charset="0"/>
              </a:rPr>
              <a:t> represents the inner side of part of the wall of a polyp and a communication (t)  between the skin of the mother polyp and the bud and the letter "</a:t>
            </a:r>
            <a:r>
              <a:rPr lang="en-US" b="1" dirty="0">
                <a:latin typeface="Arial" panose="020B0604020202020204" pitchFamily="34" charset="0"/>
                <a:cs typeface="Arial" panose="020B0604020202020204" pitchFamily="34" charset="0"/>
              </a:rPr>
              <a:t>o</a:t>
            </a:r>
            <a:r>
              <a:rPr lang="en-US" dirty="0">
                <a:latin typeface="Arial" panose="020B0604020202020204" pitchFamily="34" charset="0"/>
                <a:cs typeface="Arial" panose="020B0604020202020204" pitchFamily="34" charset="0"/>
              </a:rPr>
              <a:t>" represents part of the skin of the removed bud that remained on the body of the mother polyp. </a:t>
            </a:r>
            <a:r>
              <a:rPr lang="en-US" b="1" dirty="0">
                <a:latin typeface="Arial" panose="020B0604020202020204" pitchFamily="34" charset="0"/>
                <a:cs typeface="Arial" panose="020B0604020202020204" pitchFamily="34" charset="0"/>
              </a:rPr>
              <a:t>Fig. 10</a:t>
            </a:r>
            <a:r>
              <a:rPr lang="en-US" dirty="0">
                <a:latin typeface="Arial" panose="020B0604020202020204" pitchFamily="34" charset="0"/>
                <a:cs typeface="Arial" panose="020B0604020202020204" pitchFamily="34" charset="0"/>
              </a:rPr>
              <a:t>. Indicates the bud (fig. 9.) extracted and seen under the microscope.</a:t>
            </a:r>
            <a:endParaRPr lang="pt-BR" dirty="0">
              <a:latin typeface="Arial" panose="020B0604020202020204" pitchFamily="34" charset="0"/>
              <a:cs typeface="Arial" panose="020B0604020202020204" pitchFamily="34" charset="0"/>
            </a:endParaRPr>
          </a:p>
        </p:txBody>
      </p:sp>
      <p:sp>
        <p:nvSpPr>
          <p:cNvPr id="7" name="Retângulo 6"/>
          <p:cNvSpPr/>
          <p:nvPr/>
        </p:nvSpPr>
        <p:spPr>
          <a:xfrm>
            <a:off x="7677623" y="5695520"/>
            <a:ext cx="4514377" cy="1246495"/>
          </a:xfrm>
          <a:prstGeom prst="rect">
            <a:avLst/>
          </a:prstGeom>
        </p:spPr>
        <p:txBody>
          <a:bodyPr wrap="none">
            <a:spAutoFit/>
          </a:bodyPr>
          <a:lstStyle/>
          <a:p>
            <a:r>
              <a:rPr lang="en-US" sz="7500" b="1" dirty="0">
                <a:solidFill>
                  <a:srgbClr val="FFF0C5"/>
                </a:solidFill>
                <a:latin typeface="Arial" panose="020B0604020202020204" pitchFamily="34" charset="0"/>
                <a:cs typeface="Arial" panose="020B0604020202020204" pitchFamily="34" charset="0"/>
              </a:rPr>
              <a:t>EGGS…?</a:t>
            </a:r>
            <a:endParaRPr lang="pt-BR" sz="7500" dirty="0">
              <a:solidFill>
                <a:srgbClr val="FFF0C5"/>
              </a:solidFill>
            </a:endParaRPr>
          </a:p>
        </p:txBody>
      </p:sp>
      <p:sp>
        <p:nvSpPr>
          <p:cNvPr id="3" name="Retângulo 2"/>
          <p:cNvSpPr/>
          <p:nvPr/>
        </p:nvSpPr>
        <p:spPr>
          <a:xfrm>
            <a:off x="690279" y="3587251"/>
            <a:ext cx="4488729" cy="707886"/>
          </a:xfrm>
          <a:prstGeom prst="rect">
            <a:avLst/>
          </a:prstGeom>
        </p:spPr>
        <p:txBody>
          <a:bodyPr wrap="none">
            <a:spAutoFit/>
          </a:bodyPr>
          <a:lstStyle/>
          <a:p>
            <a:pPr algn="r"/>
            <a:r>
              <a:rPr lang="en-US" sz="4000" b="1" dirty="0">
                <a:solidFill>
                  <a:schemeClr val="bg2">
                    <a:lumMod val="50000"/>
                  </a:schemeClr>
                </a:solidFill>
                <a:latin typeface="Arial" panose="020B0604020202020204" pitchFamily="34" charset="0"/>
                <a:cs typeface="Arial" panose="020B0604020202020204" pitchFamily="34" charset="0"/>
              </a:rPr>
              <a:t>Fig. 5-6</a:t>
            </a:r>
            <a:r>
              <a:rPr lang="en-US" sz="4000" b="1" dirty="0">
                <a:latin typeface="Arial" panose="020B0604020202020204" pitchFamily="34" charset="0"/>
                <a:cs typeface="Arial" panose="020B0604020202020204" pitchFamily="34" charset="0"/>
              </a:rPr>
              <a:t>. </a:t>
            </a:r>
            <a:r>
              <a:rPr lang="en-US" sz="4000" b="1" dirty="0">
                <a:solidFill>
                  <a:schemeClr val="bg2">
                    <a:lumMod val="50000"/>
                  </a:schemeClr>
                </a:solidFill>
                <a:latin typeface="Arial" panose="020B0604020202020204" pitchFamily="34" charset="0"/>
                <a:cs typeface="Arial" panose="020B0604020202020204" pitchFamily="34" charset="0"/>
              </a:rPr>
              <a:t>Fig. 9-10.</a:t>
            </a:r>
            <a:endParaRPr lang="pt-BR" sz="4000" b="1"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71249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ângulo 11"/>
          <p:cNvSpPr/>
          <p:nvPr/>
        </p:nvSpPr>
        <p:spPr>
          <a:xfrm>
            <a:off x="4646730" y="0"/>
            <a:ext cx="7545270" cy="6858000"/>
          </a:xfrm>
          <a:prstGeom prst="rect">
            <a:avLst/>
          </a:prstGeom>
          <a:solidFill>
            <a:srgbClr val="FFE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p:cNvSpPr>
            <a:spLocks noGrp="1"/>
          </p:cNvSpPr>
          <p:nvPr>
            <p:ph type="title"/>
          </p:nvPr>
        </p:nvSpPr>
        <p:spPr/>
        <p:txBody>
          <a:bodyPr/>
          <a:lstStyle/>
          <a:p>
            <a:endParaRPr lang="pt-BR"/>
          </a:p>
        </p:txBody>
      </p:sp>
      <p:sp>
        <p:nvSpPr>
          <p:cNvPr id="4" name="Retângulo 3"/>
          <p:cNvSpPr/>
          <p:nvPr/>
        </p:nvSpPr>
        <p:spPr>
          <a:xfrm>
            <a:off x="8536576" y="4833521"/>
            <a:ext cx="3217889" cy="646331"/>
          </a:xfrm>
          <a:prstGeom prst="rect">
            <a:avLst/>
          </a:prstGeom>
        </p:spPr>
        <p:txBody>
          <a:bodyPr wrap="square">
            <a:spAutoFit/>
          </a:bodyPr>
          <a:lstStyle/>
          <a:p>
            <a:pPr algn="just"/>
            <a:r>
              <a:rPr lang="pt-BR" dirty="0">
                <a:latin typeface="Arial" panose="020B0604020202020204" pitchFamily="34" charset="0"/>
                <a:cs typeface="Arial" panose="020B0604020202020204" pitchFamily="34" charset="0"/>
              </a:rPr>
              <a:t>A </a:t>
            </a:r>
            <a:r>
              <a:rPr lang="pt-BR" dirty="0" err="1">
                <a:latin typeface="Arial" panose="020B0604020202020204" pitchFamily="34" charset="0"/>
                <a:cs typeface="Arial" panose="020B0604020202020204" pitchFamily="34" charset="0"/>
              </a:rPr>
              <a:t>glass</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jar</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containing</a:t>
            </a:r>
            <a:r>
              <a:rPr lang="pt-BR" dirty="0">
                <a:latin typeface="Arial" panose="020B0604020202020204" pitchFamily="34" charset="0"/>
                <a:cs typeface="Arial" panose="020B0604020202020204" pitchFamily="34" charset="0"/>
              </a:rPr>
              <a:t> a ‘</a:t>
            </a:r>
            <a:r>
              <a:rPr lang="pt-BR" dirty="0" err="1">
                <a:latin typeface="Arial" panose="020B0604020202020204" pitchFamily="34" charset="0"/>
                <a:cs typeface="Arial" panose="020B0604020202020204" pitchFamily="34" charset="0"/>
              </a:rPr>
              <a:t>feather</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polyp</a:t>
            </a:r>
            <a:r>
              <a:rPr lang="pt-BR" dirty="0">
                <a:latin typeface="Arial" panose="020B0604020202020204" pitchFamily="34" charset="0"/>
                <a:cs typeface="Arial" panose="020B0604020202020204" pitchFamily="34" charset="0"/>
              </a:rPr>
              <a:t>’</a:t>
            </a:r>
          </a:p>
        </p:txBody>
      </p:sp>
      <p:pic>
        <p:nvPicPr>
          <p:cNvPr id="1026" name="Picture 2" descr="https://d3i71xaburhd42.cloudfront.net/daeef01d549834331ce34404b092616ea4f720f9/6-Figure6-1.png"/>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56998" t="50090" r="5528" b="5347"/>
          <a:stretch/>
        </p:blipFill>
        <p:spPr bwMode="auto">
          <a:xfrm>
            <a:off x="8536576" y="365125"/>
            <a:ext cx="3052355" cy="44683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rtrait of Bernard de Jussieu (1699-1777), French naturalist' Giclee Print  - French School | Art.com"/>
          <p:cNvPicPr>
            <a:picLocks noChangeAspect="1" noChangeArrowheads="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l="11166" r="4072"/>
          <a:stretch/>
        </p:blipFill>
        <p:spPr bwMode="auto">
          <a:xfrm>
            <a:off x="575187" y="560439"/>
            <a:ext cx="3377381" cy="3984573"/>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11200"/>
                    </a14:imgEffect>
                  </a14:imgLayer>
                </a14:imgProps>
              </a:ext>
            </a:extLst>
          </a:blip>
          <a:srcRect l="7931"/>
          <a:stretch/>
        </p:blipFill>
        <p:spPr>
          <a:xfrm>
            <a:off x="4940710" y="365125"/>
            <a:ext cx="3412986" cy="4468396"/>
          </a:xfrm>
          <a:prstGeom prst="rect">
            <a:avLst/>
          </a:prstGeom>
        </p:spPr>
      </p:pic>
      <p:sp>
        <p:nvSpPr>
          <p:cNvPr id="6" name="Retângulo 5"/>
          <p:cNvSpPr/>
          <p:nvPr/>
        </p:nvSpPr>
        <p:spPr>
          <a:xfrm>
            <a:off x="4940710" y="4926143"/>
            <a:ext cx="3412986" cy="923330"/>
          </a:xfrm>
          <a:prstGeom prst="rect">
            <a:avLst/>
          </a:prstGeom>
        </p:spPr>
        <p:txBody>
          <a:bodyPr wrap="square">
            <a:spAutoFit/>
          </a:bodyPr>
          <a:lstStyle/>
          <a:p>
            <a:pPr algn="just"/>
            <a:r>
              <a:rPr lang="pt-BR" dirty="0">
                <a:latin typeface="Arial" panose="020B0604020202020204" pitchFamily="34" charset="0"/>
                <a:cs typeface="Arial" panose="020B0604020202020204" pitchFamily="34" charset="0"/>
              </a:rPr>
              <a:t>A </a:t>
            </a:r>
            <a:r>
              <a:rPr lang="pt-BR" dirty="0" err="1">
                <a:latin typeface="Arial" panose="020B0604020202020204" pitchFamily="34" charset="0"/>
                <a:cs typeface="Arial" panose="020B0604020202020204" pitchFamily="34" charset="0"/>
              </a:rPr>
              <a:t>specimen</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of</a:t>
            </a:r>
            <a:r>
              <a:rPr lang="pt-BR" dirty="0">
                <a:latin typeface="Arial" panose="020B0604020202020204" pitchFamily="34" charset="0"/>
                <a:cs typeface="Arial" panose="020B0604020202020204" pitchFamily="34" charset="0"/>
              </a:rPr>
              <a:t> a “</a:t>
            </a:r>
            <a:r>
              <a:rPr lang="pt-BR" dirty="0" err="1">
                <a:latin typeface="Arial" panose="020B0604020202020204" pitchFamily="34" charset="0"/>
                <a:cs typeface="Arial" panose="020B0604020202020204" pitchFamily="34" charset="0"/>
              </a:rPr>
              <a:t>feather</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polyp</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that</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Réaumur</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and</a:t>
            </a:r>
            <a:r>
              <a:rPr lang="pt-BR"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Jussieu</a:t>
            </a:r>
            <a:r>
              <a:rPr lang="en-US" dirty="0">
                <a:latin typeface="Arial" panose="020B0604020202020204" pitchFamily="34" charset="0"/>
                <a:cs typeface="Arial" panose="020B0604020202020204" pitchFamily="34" charset="0"/>
              </a:rPr>
              <a:t> believe to have </a:t>
            </a:r>
            <a:r>
              <a:rPr lang="pt-BR" dirty="0" err="1">
                <a:latin typeface="Arial" panose="020B0604020202020204" pitchFamily="34" charset="0"/>
                <a:cs typeface="Arial" panose="020B0604020202020204" pitchFamily="34" charset="0"/>
              </a:rPr>
              <a:t>found</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eggs</a:t>
            </a:r>
            <a:r>
              <a:rPr lang="pt-BR" dirty="0">
                <a:latin typeface="Arial" panose="020B0604020202020204" pitchFamily="34" charset="0"/>
                <a:cs typeface="Arial" panose="020B0604020202020204" pitchFamily="34" charset="0"/>
              </a:rPr>
              <a:t>.</a:t>
            </a:r>
          </a:p>
        </p:txBody>
      </p:sp>
      <p:pic>
        <p:nvPicPr>
          <p:cNvPr id="9" name="Imagem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299626" y="506029"/>
            <a:ext cx="5125307" cy="4093423"/>
          </a:xfrm>
          <a:prstGeom prst="rect">
            <a:avLst/>
          </a:prstGeom>
        </p:spPr>
      </p:pic>
      <p:pic>
        <p:nvPicPr>
          <p:cNvPr id="10" name="Imagem 9"/>
          <p:cNvPicPr>
            <a:picLocks noChangeAspect="1"/>
          </p:cNvPicPr>
          <p:nvPr/>
        </p:nvPicPr>
        <p:blipFill rotWithShape="1">
          <a:blip r:embed="rId10" cstate="print">
            <a:extLst>
              <a:ext uri="{28A0092B-C50C-407E-A947-70E740481C1C}">
                <a14:useLocalDpi xmlns:a14="http://schemas.microsoft.com/office/drawing/2010/main" val="0"/>
              </a:ext>
            </a:extLst>
          </a:blip>
          <a:srcRect t="32137" r="616" b="33154"/>
          <a:stretch/>
        </p:blipFill>
        <p:spPr>
          <a:xfrm>
            <a:off x="26987" y="5144889"/>
            <a:ext cx="4341811" cy="1528445"/>
          </a:xfrm>
          <a:prstGeom prst="rect">
            <a:avLst/>
          </a:prstGeom>
        </p:spPr>
      </p:pic>
      <p:sp>
        <p:nvSpPr>
          <p:cNvPr id="11" name="Título 1"/>
          <p:cNvSpPr txBox="1">
            <a:spLocks/>
          </p:cNvSpPr>
          <p:nvPr/>
        </p:nvSpPr>
        <p:spPr>
          <a:xfrm>
            <a:off x="114108" y="5573486"/>
            <a:ext cx="4254691" cy="8084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dirty="0">
                <a:latin typeface="Book Antiqua" panose="02040602050305030304" pitchFamily="18" charset="0"/>
              </a:rPr>
              <a:t>Bernard de Jussieu</a:t>
            </a:r>
          </a:p>
        </p:txBody>
      </p:sp>
    </p:spTree>
    <p:extLst>
      <p:ext uri="{BB962C8B-B14F-4D97-AF65-F5344CB8AC3E}">
        <p14:creationId xmlns:p14="http://schemas.microsoft.com/office/powerpoint/2010/main" val="35553654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0" y="0"/>
            <a:ext cx="12192000" cy="5746307"/>
          </a:xfrm>
          <a:prstGeom prst="rect">
            <a:avLst/>
          </a:prstGeom>
          <a:solidFill>
            <a:srgbClr val="FFE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p:cNvSpPr>
            <a:spLocks noGrp="1"/>
          </p:cNvSpPr>
          <p:nvPr>
            <p:ph type="title"/>
          </p:nvPr>
        </p:nvSpPr>
        <p:spPr/>
        <p:txBody>
          <a:bodyPr/>
          <a:lstStyle/>
          <a:p>
            <a:endParaRPr lang="pt-BR"/>
          </a:p>
        </p:txBody>
      </p:sp>
      <p:grpSp>
        <p:nvGrpSpPr>
          <p:cNvPr id="8" name="Agrupar 7"/>
          <p:cNvGrpSpPr/>
          <p:nvPr/>
        </p:nvGrpSpPr>
        <p:grpSpPr>
          <a:xfrm>
            <a:off x="838199" y="365124"/>
            <a:ext cx="10635677" cy="3521076"/>
            <a:chOff x="838200" y="365124"/>
            <a:chExt cx="8978900" cy="2972579"/>
          </a:xfrm>
        </p:grpSpPr>
        <p:pic>
          <p:nvPicPr>
            <p:cNvPr id="4" name="Imagem 3"/>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838200" y="365125"/>
              <a:ext cx="2457450" cy="2971800"/>
            </a:xfrm>
            <a:prstGeom prst="rect">
              <a:avLst/>
            </a:prstGeom>
          </p:spPr>
        </p:pic>
        <p:pic>
          <p:nvPicPr>
            <p:cNvPr id="5" name="Imagem 4"/>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3295650" y="365125"/>
              <a:ext cx="2667000" cy="2971800"/>
            </a:xfrm>
            <a:prstGeom prst="rect">
              <a:avLst/>
            </a:prstGeom>
          </p:spPr>
        </p:pic>
        <p:pic>
          <p:nvPicPr>
            <p:cNvPr id="6" name="Imagem 5"/>
            <p:cNvPicPr>
              <a:picLocks noChangeAspect="1"/>
            </p:cNvPicPr>
            <p:nvPr/>
          </p:nvPicPr>
          <p:blipFill>
            <a:blip r:embed="rId6">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5962650" y="365125"/>
              <a:ext cx="1651000" cy="2971800"/>
            </a:xfrm>
            <a:prstGeom prst="rect">
              <a:avLst/>
            </a:prstGeom>
          </p:spPr>
        </p:pic>
        <p:pic>
          <p:nvPicPr>
            <p:cNvPr id="7" name="Imagem 6"/>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Lst>
            </a:blip>
            <a:stretch>
              <a:fillRect/>
            </a:stretch>
          </p:blipFill>
          <p:spPr>
            <a:xfrm>
              <a:off x="7613650" y="365124"/>
              <a:ext cx="2203450" cy="2972579"/>
            </a:xfrm>
            <a:prstGeom prst="rect">
              <a:avLst/>
            </a:prstGeom>
          </p:spPr>
        </p:pic>
      </p:grpSp>
      <p:sp>
        <p:nvSpPr>
          <p:cNvPr id="9" name="Retângulo 8"/>
          <p:cNvSpPr/>
          <p:nvPr/>
        </p:nvSpPr>
        <p:spPr>
          <a:xfrm>
            <a:off x="838199" y="4217270"/>
            <a:ext cx="10635677" cy="1477328"/>
          </a:xfrm>
          <a:prstGeom prst="rect">
            <a:avLst/>
          </a:prstGeom>
        </p:spPr>
        <p:txBody>
          <a:bodyPr wrap="square">
            <a:spAutoFit/>
          </a:bodyPr>
          <a:lstStyle/>
          <a:p>
            <a:r>
              <a:rPr lang="en-US" b="1" dirty="0">
                <a:latin typeface="YwvnmtTimesLTStd-Roman"/>
              </a:rPr>
              <a:t>Fig. 1.</a:t>
            </a:r>
            <a:r>
              <a:rPr lang="en-US" dirty="0">
                <a:latin typeface="YwvnmtTimesLTStd-Roman"/>
              </a:rPr>
              <a:t> A millipede worm less than 2mm long. </a:t>
            </a:r>
            <a:r>
              <a:rPr lang="en-US" b="1" dirty="0">
                <a:latin typeface="YwvnmtTimesLTStd-Roman"/>
              </a:rPr>
              <a:t>Fig. 2. </a:t>
            </a:r>
            <a:r>
              <a:rPr lang="en-US" dirty="0">
                <a:latin typeface="YwvnmtTimesLTStd-Roman"/>
              </a:rPr>
              <a:t>The arms of a polyp (ab) grasp a millipede worm (m) and direct it towards its "mouth". </a:t>
            </a:r>
            <a:r>
              <a:rPr lang="pt-BR" b="1" dirty="0">
                <a:latin typeface="YwvnmtTimesLTStd-Roman"/>
              </a:rPr>
              <a:t>Fig. 4</a:t>
            </a:r>
            <a:r>
              <a:rPr lang="pt-BR" dirty="0">
                <a:latin typeface="YwvnmtTimesLTStd-Roman"/>
              </a:rPr>
              <a:t>. </a:t>
            </a:r>
            <a:r>
              <a:rPr lang="en-US" dirty="0">
                <a:latin typeface="YwvnmtTimesLTStd-Roman"/>
              </a:rPr>
              <a:t>A polyp grabbing a worm and preparing to swallow it. The polyp's "mouth" is extended and the worm is entwined in the polyp's arms. </a:t>
            </a:r>
            <a:r>
              <a:rPr lang="en-US" b="1" dirty="0">
                <a:latin typeface="YwvnmtTimesLTStd-Roman"/>
              </a:rPr>
              <a:t>Fig. 7</a:t>
            </a:r>
            <a:r>
              <a:rPr lang="en-US" dirty="0">
                <a:latin typeface="YwvnmtTimesLTStd-Roman"/>
              </a:rPr>
              <a:t>. A polyp with its "mouth" extended and apparently "ingesting" an aphid (p). </a:t>
            </a:r>
            <a:r>
              <a:rPr lang="en-US" b="1" dirty="0">
                <a:latin typeface="YwvnmtTimesLTStd-Roman"/>
              </a:rPr>
              <a:t>Fig. 8</a:t>
            </a:r>
            <a:r>
              <a:rPr lang="en-US" dirty="0">
                <a:latin typeface="YwvnmtTimesLTStd-Roman"/>
              </a:rPr>
              <a:t>. A polyp with its "stomach" full of aphids.</a:t>
            </a:r>
            <a:endParaRPr lang="pt-BR" dirty="0"/>
          </a:p>
        </p:txBody>
      </p:sp>
      <p:sp>
        <p:nvSpPr>
          <p:cNvPr id="11" name="Retângulo 10"/>
          <p:cNvSpPr/>
          <p:nvPr/>
        </p:nvSpPr>
        <p:spPr>
          <a:xfrm>
            <a:off x="44249" y="5695520"/>
            <a:ext cx="12015019" cy="1246495"/>
          </a:xfrm>
          <a:prstGeom prst="rect">
            <a:avLst/>
          </a:prstGeom>
        </p:spPr>
        <p:txBody>
          <a:bodyPr wrap="square">
            <a:spAutoFit/>
          </a:bodyPr>
          <a:lstStyle/>
          <a:p>
            <a:r>
              <a:rPr lang="en-US" sz="7500" b="1" dirty="0">
                <a:solidFill>
                  <a:srgbClr val="FFF0C5"/>
                </a:solidFill>
                <a:latin typeface="Arial" panose="020B0604020202020204" pitchFamily="34" charset="0"/>
                <a:cs typeface="Arial" panose="020B0604020202020204" pitchFamily="34" charset="0"/>
              </a:rPr>
              <a:t>CAPTURING PREY…?</a:t>
            </a:r>
            <a:endParaRPr lang="pt-BR" sz="7500" dirty="0">
              <a:solidFill>
                <a:srgbClr val="FFF0C5"/>
              </a:solidFill>
            </a:endParaRPr>
          </a:p>
        </p:txBody>
      </p:sp>
    </p:spTree>
    <p:extLst>
      <p:ext uri="{BB962C8B-B14F-4D97-AF65-F5344CB8AC3E}">
        <p14:creationId xmlns:p14="http://schemas.microsoft.com/office/powerpoint/2010/main" val="1911535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1148D4-5651-5229-5E4C-460317E50B75}"/>
              </a:ext>
            </a:extLst>
          </p:cNvPr>
          <p:cNvSpPr>
            <a:spLocks noGrp="1"/>
          </p:cNvSpPr>
          <p:nvPr>
            <p:ph type="title"/>
          </p:nvPr>
        </p:nvSpPr>
        <p:spPr/>
        <p:txBody>
          <a:bodyPr/>
          <a:lstStyle/>
          <a:p>
            <a:endParaRPr lang="pt-BR"/>
          </a:p>
        </p:txBody>
      </p:sp>
      <p:pic>
        <p:nvPicPr>
          <p:cNvPr id="6" name="Espaço Reservado para Conteúdo 5">
            <a:extLst>
              <a:ext uri="{FF2B5EF4-FFF2-40B4-BE49-F238E27FC236}">
                <a16:creationId xmlns:a16="http://schemas.microsoft.com/office/drawing/2014/main" id="{D21B2087-DE76-E88F-3471-BD9C614841D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768412" y="0"/>
            <a:ext cx="5423588" cy="6876871"/>
          </a:xfrm>
        </p:spPr>
      </p:pic>
      <p:pic>
        <p:nvPicPr>
          <p:cNvPr id="8" name="Espaço Reservado para Conteúdo 7">
            <a:extLst>
              <a:ext uri="{FF2B5EF4-FFF2-40B4-BE49-F238E27FC236}">
                <a16:creationId xmlns:a16="http://schemas.microsoft.com/office/drawing/2014/main" id="{C9D13455-7D5C-97DF-FEF6-6FCA5B2F4ABF}"/>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0" y="0"/>
            <a:ext cx="6768412" cy="4575257"/>
          </a:xfrm>
        </p:spPr>
      </p:pic>
      <p:sp>
        <p:nvSpPr>
          <p:cNvPr id="11" name="Retângulo 10">
            <a:extLst>
              <a:ext uri="{FF2B5EF4-FFF2-40B4-BE49-F238E27FC236}">
                <a16:creationId xmlns:a16="http://schemas.microsoft.com/office/drawing/2014/main" id="{4AFCA41D-7B10-2DCE-55AB-8569B4A35299}"/>
              </a:ext>
            </a:extLst>
          </p:cNvPr>
          <p:cNvSpPr/>
          <p:nvPr/>
        </p:nvSpPr>
        <p:spPr>
          <a:xfrm>
            <a:off x="1516829" y="4575870"/>
            <a:ext cx="5251584" cy="2282742"/>
          </a:xfrm>
          <a:prstGeom prst="rect">
            <a:avLst/>
          </a:prstGeom>
          <a:solidFill>
            <a:srgbClr val="E5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dirty="0" err="1">
                <a:solidFill>
                  <a:schemeClr val="accent4">
                    <a:lumMod val="50000"/>
                  </a:schemeClr>
                </a:solidFill>
                <a:latin typeface="Book Antiqua" panose="02040602050305030304" pitchFamily="18" charset="0"/>
              </a:rPr>
              <a:t>Publicity</a:t>
            </a:r>
            <a:r>
              <a:rPr lang="pt-BR" sz="1600" dirty="0">
                <a:solidFill>
                  <a:schemeClr val="accent4">
                    <a:lumMod val="50000"/>
                  </a:schemeClr>
                </a:solidFill>
                <a:latin typeface="Book Antiqua" panose="02040602050305030304" pitchFamily="18" charset="0"/>
              </a:rPr>
              <a:t> </a:t>
            </a:r>
            <a:r>
              <a:rPr lang="pt-BR" sz="1600" dirty="0" err="1">
                <a:solidFill>
                  <a:schemeClr val="accent4">
                    <a:lumMod val="50000"/>
                  </a:schemeClr>
                </a:solidFill>
                <a:latin typeface="Book Antiqua" panose="02040602050305030304" pitchFamily="18" charset="0"/>
              </a:rPr>
              <a:t>image</a:t>
            </a:r>
            <a:r>
              <a:rPr lang="pt-BR" sz="1600" dirty="0">
                <a:solidFill>
                  <a:schemeClr val="accent4">
                    <a:lumMod val="50000"/>
                  </a:schemeClr>
                </a:solidFill>
                <a:latin typeface="Book Antiqua" panose="02040602050305030304" pitchFamily="18" charset="0"/>
              </a:rPr>
              <a:t> </a:t>
            </a:r>
            <a:r>
              <a:rPr lang="pt-BR" sz="1600" dirty="0" err="1">
                <a:solidFill>
                  <a:schemeClr val="accent4">
                    <a:lumMod val="50000"/>
                  </a:schemeClr>
                </a:solidFill>
                <a:latin typeface="Book Antiqua" panose="02040602050305030304" pitchFamily="18" charset="0"/>
              </a:rPr>
              <a:t>of</a:t>
            </a:r>
            <a:r>
              <a:rPr lang="pt-BR" sz="1600" dirty="0">
                <a:solidFill>
                  <a:schemeClr val="accent4">
                    <a:lumMod val="50000"/>
                  </a:schemeClr>
                </a:solidFill>
                <a:latin typeface="Book Antiqua" panose="02040602050305030304" pitchFamily="18" charset="0"/>
              </a:rPr>
              <a:t> </a:t>
            </a:r>
            <a:r>
              <a:rPr lang="pt-BR" sz="1600" dirty="0" err="1">
                <a:solidFill>
                  <a:schemeClr val="accent4">
                    <a:lumMod val="50000"/>
                  </a:schemeClr>
                </a:solidFill>
                <a:latin typeface="Book Antiqua" panose="02040602050305030304" pitchFamily="18" charset="0"/>
              </a:rPr>
              <a:t>the</a:t>
            </a:r>
            <a:r>
              <a:rPr lang="pt-BR" sz="1600" dirty="0">
                <a:solidFill>
                  <a:schemeClr val="accent4">
                    <a:lumMod val="50000"/>
                  </a:schemeClr>
                </a:solidFill>
                <a:latin typeface="Book Antiqua" panose="02040602050305030304" pitchFamily="18" charset="0"/>
              </a:rPr>
              <a:t> 1996 Dutch </a:t>
            </a:r>
            <a:r>
              <a:rPr lang="pt-BR" sz="1600" dirty="0" err="1">
                <a:solidFill>
                  <a:schemeClr val="accent4">
                    <a:lumMod val="50000"/>
                  </a:schemeClr>
                </a:solidFill>
                <a:latin typeface="Book Antiqua" panose="02040602050305030304" pitchFamily="18" charset="0"/>
              </a:rPr>
              <a:t>film</a:t>
            </a:r>
            <a:r>
              <a:rPr lang="pt-BR" sz="1600" dirty="0">
                <a:solidFill>
                  <a:schemeClr val="accent4">
                    <a:lumMod val="50000"/>
                  </a:schemeClr>
                </a:solidFill>
                <a:latin typeface="Book Antiqua" panose="02040602050305030304" pitchFamily="18" charset="0"/>
              </a:rPr>
              <a:t> </a:t>
            </a:r>
            <a:r>
              <a:rPr lang="pt-BR" sz="1600" b="1" i="1" dirty="0">
                <a:solidFill>
                  <a:schemeClr val="accent4">
                    <a:lumMod val="50000"/>
                  </a:schemeClr>
                </a:solidFill>
                <a:latin typeface="Book Antiqua" panose="02040602050305030304" pitchFamily="18" charset="0"/>
              </a:rPr>
              <a:t>Charlotte Sophie </a:t>
            </a:r>
            <a:r>
              <a:rPr lang="pt-BR" sz="1600" b="1" i="1" dirty="0" err="1">
                <a:solidFill>
                  <a:schemeClr val="accent4">
                    <a:lumMod val="50000"/>
                  </a:schemeClr>
                </a:solidFill>
                <a:latin typeface="Book Antiqua" panose="02040602050305030304" pitchFamily="18" charset="0"/>
              </a:rPr>
              <a:t>Bentick</a:t>
            </a:r>
            <a:r>
              <a:rPr lang="pt-BR" sz="1600" dirty="0">
                <a:solidFill>
                  <a:schemeClr val="accent4">
                    <a:lumMod val="50000"/>
                  </a:schemeClr>
                </a:solidFill>
                <a:latin typeface="Book Antiqua" panose="02040602050305030304" pitchFamily="18" charset="0"/>
              </a:rPr>
              <a:t>, </a:t>
            </a:r>
            <a:r>
              <a:rPr lang="pt-BR" sz="1600" dirty="0" err="1">
                <a:solidFill>
                  <a:schemeClr val="accent4">
                    <a:lumMod val="50000"/>
                  </a:schemeClr>
                </a:solidFill>
                <a:latin typeface="Book Antiqua" panose="02040602050305030304" pitchFamily="18" charset="0"/>
              </a:rPr>
              <a:t>screenplay</a:t>
            </a:r>
            <a:r>
              <a:rPr lang="pt-BR" sz="1600" dirty="0">
                <a:solidFill>
                  <a:schemeClr val="accent4">
                    <a:lumMod val="50000"/>
                  </a:schemeClr>
                </a:solidFill>
                <a:latin typeface="Book Antiqua" panose="02040602050305030304" pitchFamily="18" charset="0"/>
              </a:rPr>
              <a:t> </a:t>
            </a:r>
            <a:r>
              <a:rPr lang="pt-BR" sz="1600" dirty="0" err="1">
                <a:solidFill>
                  <a:schemeClr val="accent4">
                    <a:lumMod val="50000"/>
                  </a:schemeClr>
                </a:solidFill>
                <a:latin typeface="Book Antiqua" panose="02040602050305030304" pitchFamily="18" charset="0"/>
              </a:rPr>
              <a:t>based</a:t>
            </a:r>
            <a:r>
              <a:rPr lang="pt-BR" sz="1600" dirty="0">
                <a:solidFill>
                  <a:schemeClr val="accent4">
                    <a:lumMod val="50000"/>
                  </a:schemeClr>
                </a:solidFill>
                <a:latin typeface="Book Antiqua" panose="02040602050305030304" pitchFamily="18" charset="0"/>
              </a:rPr>
              <a:t> </a:t>
            </a:r>
            <a:r>
              <a:rPr lang="pt-BR" sz="1600" dirty="0" err="1">
                <a:solidFill>
                  <a:schemeClr val="accent4">
                    <a:lumMod val="50000"/>
                  </a:schemeClr>
                </a:solidFill>
                <a:latin typeface="Book Antiqua" panose="02040602050305030304" pitchFamily="18" charset="0"/>
              </a:rPr>
              <a:t>on</a:t>
            </a:r>
            <a:r>
              <a:rPr lang="pt-BR" sz="1600" dirty="0">
                <a:solidFill>
                  <a:schemeClr val="accent4">
                    <a:lumMod val="50000"/>
                  </a:schemeClr>
                </a:solidFill>
                <a:latin typeface="Book Antiqua" panose="02040602050305030304" pitchFamily="18" charset="0"/>
              </a:rPr>
              <a:t> </a:t>
            </a:r>
            <a:r>
              <a:rPr lang="pt-BR" sz="1600" dirty="0" err="1">
                <a:solidFill>
                  <a:schemeClr val="accent4">
                    <a:lumMod val="50000"/>
                  </a:schemeClr>
                </a:solidFill>
                <a:latin typeface="Book Antiqua" panose="02040602050305030304" pitchFamily="18" charset="0"/>
              </a:rPr>
              <a:t>the</a:t>
            </a:r>
            <a:r>
              <a:rPr lang="pt-BR" sz="1600" dirty="0">
                <a:solidFill>
                  <a:schemeClr val="accent4">
                    <a:lumMod val="50000"/>
                  </a:schemeClr>
                </a:solidFill>
                <a:latin typeface="Book Antiqua" panose="02040602050305030304" pitchFamily="18" charset="0"/>
              </a:rPr>
              <a:t> book </a:t>
            </a:r>
            <a:r>
              <a:rPr lang="pt-BR" sz="1600" b="1" i="1" dirty="0">
                <a:solidFill>
                  <a:schemeClr val="accent4">
                    <a:lumMod val="50000"/>
                  </a:schemeClr>
                </a:solidFill>
                <a:latin typeface="Book Antiqua" panose="02040602050305030304" pitchFamily="18" charset="0"/>
              </a:rPr>
              <a:t>The </a:t>
            </a:r>
            <a:r>
              <a:rPr lang="pt-BR" sz="1600" b="1" i="1" dirty="0" err="1">
                <a:solidFill>
                  <a:schemeClr val="accent4">
                    <a:lumMod val="50000"/>
                  </a:schemeClr>
                </a:solidFill>
                <a:latin typeface="Book Antiqua" panose="02040602050305030304" pitchFamily="18" charset="0"/>
              </a:rPr>
              <a:t>Marriage</a:t>
            </a:r>
            <a:r>
              <a:rPr lang="pt-BR" sz="1600" b="1" i="1" dirty="0">
                <a:solidFill>
                  <a:schemeClr val="accent4">
                    <a:lumMod val="50000"/>
                  </a:schemeClr>
                </a:solidFill>
                <a:latin typeface="Book Antiqua" panose="02040602050305030304" pitchFamily="18" charset="0"/>
              </a:rPr>
              <a:t> </a:t>
            </a:r>
            <a:r>
              <a:rPr lang="pt-BR" sz="1600" b="1" i="1" dirty="0" err="1">
                <a:solidFill>
                  <a:schemeClr val="accent4">
                    <a:lumMod val="50000"/>
                  </a:schemeClr>
                </a:solidFill>
                <a:latin typeface="Book Antiqua" panose="02040602050305030304" pitchFamily="18" charset="0"/>
              </a:rPr>
              <a:t>Contract</a:t>
            </a:r>
            <a:r>
              <a:rPr lang="pt-BR" sz="1600" dirty="0">
                <a:solidFill>
                  <a:schemeClr val="accent4">
                    <a:lumMod val="50000"/>
                  </a:schemeClr>
                </a:solidFill>
                <a:latin typeface="Book Antiqua" panose="02040602050305030304" pitchFamily="18" charset="0"/>
              </a:rPr>
              <a:t>, </a:t>
            </a:r>
            <a:r>
              <a:rPr lang="pt-BR" sz="1600" dirty="0" err="1">
                <a:solidFill>
                  <a:schemeClr val="accent4">
                    <a:lumMod val="50000"/>
                  </a:schemeClr>
                </a:solidFill>
                <a:latin typeface="Book Antiqua" panose="02040602050305030304" pitchFamily="18" charset="0"/>
              </a:rPr>
              <a:t>by</a:t>
            </a:r>
            <a:r>
              <a:rPr lang="pt-BR" sz="1600" dirty="0">
                <a:solidFill>
                  <a:schemeClr val="accent4">
                    <a:lumMod val="50000"/>
                  </a:schemeClr>
                </a:solidFill>
                <a:latin typeface="Book Antiqua" panose="02040602050305030304" pitchFamily="18" charset="0"/>
              </a:rPr>
              <a:t> </a:t>
            </a:r>
            <a:r>
              <a:rPr lang="pt-BR" sz="1600" dirty="0" err="1">
                <a:solidFill>
                  <a:schemeClr val="accent4">
                    <a:lumMod val="50000"/>
                  </a:schemeClr>
                </a:solidFill>
                <a:latin typeface="Book Antiqua" panose="02040602050305030304" pitchFamily="18" charset="0"/>
              </a:rPr>
              <a:t>the</a:t>
            </a:r>
            <a:r>
              <a:rPr lang="pt-BR" sz="1600" dirty="0">
                <a:solidFill>
                  <a:schemeClr val="accent4">
                    <a:lumMod val="50000"/>
                  </a:schemeClr>
                </a:solidFill>
                <a:latin typeface="Book Antiqua" panose="02040602050305030304" pitchFamily="18" charset="0"/>
              </a:rPr>
              <a:t> Dutch </a:t>
            </a:r>
            <a:r>
              <a:rPr lang="pt-BR" sz="1600" dirty="0" err="1">
                <a:solidFill>
                  <a:schemeClr val="accent4">
                    <a:lumMod val="50000"/>
                  </a:schemeClr>
                </a:solidFill>
                <a:latin typeface="Book Antiqua" panose="02040602050305030304" pitchFamily="18" charset="0"/>
              </a:rPr>
              <a:t>novelist</a:t>
            </a:r>
            <a:r>
              <a:rPr lang="pt-BR" sz="1600" dirty="0">
                <a:solidFill>
                  <a:schemeClr val="accent4">
                    <a:lumMod val="50000"/>
                  </a:schemeClr>
                </a:solidFill>
                <a:latin typeface="Book Antiqua" panose="02040602050305030304" pitchFamily="18" charset="0"/>
              </a:rPr>
              <a:t>, </a:t>
            </a:r>
            <a:r>
              <a:rPr lang="pt-BR" sz="1600" dirty="0" err="1">
                <a:solidFill>
                  <a:schemeClr val="accent4">
                    <a:lumMod val="50000"/>
                  </a:schemeClr>
                </a:solidFill>
                <a:latin typeface="Book Antiqua" panose="02040602050305030304" pitchFamily="18" charset="0"/>
              </a:rPr>
              <a:t>essayist</a:t>
            </a:r>
            <a:r>
              <a:rPr lang="pt-BR" sz="1600" dirty="0">
                <a:solidFill>
                  <a:schemeClr val="accent4">
                    <a:lumMod val="50000"/>
                  </a:schemeClr>
                </a:solidFill>
                <a:latin typeface="Book Antiqua" panose="02040602050305030304" pitchFamily="18" charset="0"/>
              </a:rPr>
              <a:t> </a:t>
            </a:r>
            <a:r>
              <a:rPr lang="pt-BR" sz="1600" dirty="0" err="1">
                <a:solidFill>
                  <a:schemeClr val="accent4">
                    <a:lumMod val="50000"/>
                  </a:schemeClr>
                </a:solidFill>
                <a:latin typeface="Book Antiqua" panose="02040602050305030304" pitchFamily="18" charset="0"/>
              </a:rPr>
              <a:t>and</a:t>
            </a:r>
            <a:r>
              <a:rPr lang="pt-BR" sz="1600" dirty="0">
                <a:solidFill>
                  <a:schemeClr val="accent4">
                    <a:lumMod val="50000"/>
                  </a:schemeClr>
                </a:solidFill>
                <a:latin typeface="Book Antiqua" panose="02040602050305030304" pitchFamily="18" charset="0"/>
              </a:rPr>
              <a:t> </a:t>
            </a:r>
            <a:r>
              <a:rPr lang="pt-BR" sz="1600" dirty="0" err="1">
                <a:solidFill>
                  <a:schemeClr val="accent4">
                    <a:lumMod val="50000"/>
                  </a:schemeClr>
                </a:solidFill>
                <a:latin typeface="Book Antiqua" panose="02040602050305030304" pitchFamily="18" charset="0"/>
              </a:rPr>
              <a:t>poet</a:t>
            </a:r>
            <a:r>
              <a:rPr lang="pt-BR" sz="1600" dirty="0">
                <a:solidFill>
                  <a:schemeClr val="accent4">
                    <a:lumMod val="50000"/>
                  </a:schemeClr>
                </a:solidFill>
                <a:latin typeface="Book Antiqua" panose="02040602050305030304" pitchFamily="18" charset="0"/>
              </a:rPr>
              <a:t> </a:t>
            </a:r>
            <a:r>
              <a:rPr lang="pt-BR" sz="1600" dirty="0" err="1">
                <a:solidFill>
                  <a:schemeClr val="accent4">
                    <a:lumMod val="50000"/>
                  </a:schemeClr>
                </a:solidFill>
                <a:latin typeface="Book Antiqua" panose="02040602050305030304" pitchFamily="18" charset="0"/>
              </a:rPr>
              <a:t>Hella</a:t>
            </a:r>
            <a:r>
              <a:rPr lang="pt-BR" sz="1600" dirty="0">
                <a:solidFill>
                  <a:schemeClr val="accent4">
                    <a:lumMod val="50000"/>
                  </a:schemeClr>
                </a:solidFill>
                <a:latin typeface="Book Antiqua" panose="02040602050305030304" pitchFamily="18" charset="0"/>
              </a:rPr>
              <a:t> S. </a:t>
            </a:r>
            <a:r>
              <a:rPr lang="pt-BR" sz="1600" dirty="0" err="1">
                <a:solidFill>
                  <a:schemeClr val="accent4">
                    <a:lumMod val="50000"/>
                  </a:schemeClr>
                </a:solidFill>
                <a:latin typeface="Book Antiqua" panose="02040602050305030304" pitchFamily="18" charset="0"/>
              </a:rPr>
              <a:t>Haasse</a:t>
            </a:r>
            <a:r>
              <a:rPr lang="pt-BR" sz="1600" dirty="0">
                <a:solidFill>
                  <a:schemeClr val="accent4">
                    <a:lumMod val="50000"/>
                  </a:schemeClr>
                </a:solidFill>
                <a:latin typeface="Book Antiqua" panose="02040602050305030304" pitchFamily="18" charset="0"/>
              </a:rPr>
              <a:t>.</a:t>
            </a:r>
          </a:p>
          <a:p>
            <a:pPr algn="ctr"/>
            <a:endParaRPr lang="pt-BR" sz="1600" dirty="0">
              <a:solidFill>
                <a:schemeClr val="accent4">
                  <a:lumMod val="50000"/>
                </a:schemeClr>
              </a:solidFill>
              <a:latin typeface="Book Antiqua" panose="02040602050305030304" pitchFamily="18" charset="0"/>
            </a:endParaRPr>
          </a:p>
          <a:p>
            <a:pPr algn="ctr"/>
            <a:endParaRPr lang="pt-BR" sz="1600" dirty="0">
              <a:solidFill>
                <a:schemeClr val="accent4">
                  <a:lumMod val="50000"/>
                </a:schemeClr>
              </a:solidFill>
              <a:latin typeface="Book Antiqua" panose="02040602050305030304" pitchFamily="18" charset="0"/>
            </a:endParaRPr>
          </a:p>
          <a:p>
            <a:pPr algn="r"/>
            <a:r>
              <a:rPr lang="pt-BR" sz="1600" dirty="0">
                <a:solidFill>
                  <a:schemeClr val="accent4">
                    <a:lumMod val="50000"/>
                  </a:schemeClr>
                </a:solidFill>
                <a:latin typeface="Book Antiqua" panose="02040602050305030304" pitchFamily="18" charset="0"/>
              </a:rPr>
              <a:t>Portrait </a:t>
            </a:r>
            <a:r>
              <a:rPr lang="pt-BR" sz="1600" dirty="0" err="1">
                <a:solidFill>
                  <a:schemeClr val="accent4">
                    <a:lumMod val="50000"/>
                  </a:schemeClr>
                </a:solidFill>
                <a:latin typeface="Book Antiqua" panose="02040602050305030304" pitchFamily="18" charset="0"/>
              </a:rPr>
              <a:t>of</a:t>
            </a:r>
            <a:r>
              <a:rPr lang="pt-BR" sz="1600" dirty="0">
                <a:solidFill>
                  <a:schemeClr val="accent4">
                    <a:lumMod val="50000"/>
                  </a:schemeClr>
                </a:solidFill>
                <a:latin typeface="Book Antiqua" panose="02040602050305030304" pitchFamily="18" charset="0"/>
              </a:rPr>
              <a:t> Charlotte Sophie van </a:t>
            </a:r>
            <a:r>
              <a:rPr lang="pt-BR" sz="1600" dirty="0" err="1">
                <a:solidFill>
                  <a:schemeClr val="accent4">
                    <a:lumMod val="50000"/>
                  </a:schemeClr>
                </a:solidFill>
                <a:latin typeface="Book Antiqua" panose="02040602050305030304" pitchFamily="18" charset="0"/>
              </a:rPr>
              <a:t>Aldenburg</a:t>
            </a:r>
            <a:r>
              <a:rPr lang="pt-BR" sz="1600" dirty="0">
                <a:solidFill>
                  <a:schemeClr val="accent4">
                    <a:lumMod val="50000"/>
                  </a:schemeClr>
                </a:solidFill>
                <a:latin typeface="Book Antiqua" panose="02040602050305030304" pitchFamily="18" charset="0"/>
              </a:rPr>
              <a:t> </a:t>
            </a:r>
            <a:br>
              <a:rPr lang="pt-BR" sz="1600" dirty="0">
                <a:solidFill>
                  <a:schemeClr val="accent4">
                    <a:lumMod val="50000"/>
                  </a:schemeClr>
                </a:solidFill>
                <a:latin typeface="Book Antiqua" panose="02040602050305030304" pitchFamily="18" charset="0"/>
              </a:rPr>
            </a:br>
            <a:r>
              <a:rPr lang="pt-BR" sz="1600" dirty="0">
                <a:solidFill>
                  <a:schemeClr val="accent4">
                    <a:lumMod val="50000"/>
                  </a:schemeClr>
                </a:solidFill>
                <a:latin typeface="Book Antiqua" panose="02040602050305030304" pitchFamily="18" charset="0"/>
              </a:rPr>
              <a:t>(1715-1800)</a:t>
            </a:r>
          </a:p>
        </p:txBody>
      </p:sp>
      <p:pic>
        <p:nvPicPr>
          <p:cNvPr id="13" name="Imagem 12">
            <a:extLst>
              <a:ext uri="{FF2B5EF4-FFF2-40B4-BE49-F238E27FC236}">
                <a16:creationId xmlns:a16="http://schemas.microsoft.com/office/drawing/2014/main" id="{C810E7EF-32C3-AA30-67B9-82A1BF58A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555010"/>
            <a:ext cx="1516828" cy="2302989"/>
          </a:xfrm>
          <a:prstGeom prst="rect">
            <a:avLst/>
          </a:prstGeom>
        </p:spPr>
      </p:pic>
    </p:spTree>
    <p:extLst>
      <p:ext uri="{BB962C8B-B14F-4D97-AF65-F5344CB8AC3E}">
        <p14:creationId xmlns:p14="http://schemas.microsoft.com/office/powerpoint/2010/main" val="27461618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938008" y="-421740"/>
            <a:ext cx="11091770" cy="2400657"/>
          </a:xfrm>
          <a:prstGeom prst="rect">
            <a:avLst/>
          </a:prstGeom>
          <a:noFill/>
        </p:spPr>
        <p:txBody>
          <a:bodyPr wrap="square" rtlCol="0">
            <a:spAutoFit/>
          </a:bodyPr>
          <a:lstStyle/>
          <a:p>
            <a:r>
              <a:rPr lang="pt-BR" sz="15000" b="1" dirty="0">
                <a:solidFill>
                  <a:schemeClr val="bg1">
                    <a:lumMod val="95000"/>
                  </a:schemeClr>
                </a:solidFill>
                <a:latin typeface="Arial Black" panose="020B0A04020102020204" pitchFamily="34" charset="0"/>
                <a:cs typeface="Arial" panose="020B0604020202020204" pitchFamily="34" charset="0"/>
              </a:rPr>
              <a:t>[THINK 8]</a:t>
            </a:r>
          </a:p>
        </p:txBody>
      </p:sp>
      <p:sp>
        <p:nvSpPr>
          <p:cNvPr id="2" name="Título 1"/>
          <p:cNvSpPr>
            <a:spLocks noGrp="1"/>
          </p:cNvSpPr>
          <p:nvPr>
            <p:ph type="title"/>
          </p:nvPr>
        </p:nvSpPr>
        <p:spPr>
          <a:xfrm>
            <a:off x="652029" y="1750317"/>
            <a:ext cx="10851713" cy="3664857"/>
          </a:xfrm>
        </p:spPr>
        <p:txBody>
          <a:bodyPr>
            <a:noAutofit/>
          </a:bodyPr>
          <a:lstStyle/>
          <a:p>
            <a:pPr algn="ctr"/>
            <a:r>
              <a:rPr lang="en-US" sz="4800" b="1" dirty="0">
                <a:latin typeface="Arial" panose="020B0604020202020204" pitchFamily="34" charset="0"/>
                <a:cs typeface="Arial" panose="020B0604020202020204" pitchFamily="34" charset="0"/>
              </a:rPr>
              <a:t>[Think 8] </a:t>
            </a:r>
            <a:r>
              <a:rPr lang="en-US" sz="3500" dirty="0">
                <a:latin typeface="Arial" panose="020B0604020202020204" pitchFamily="34" charset="0"/>
                <a:cs typeface="Arial" panose="020B0604020202020204" pitchFamily="34" charset="0"/>
              </a:rPr>
              <a:t>Do you think that just the action of “trapping a supposed prey” can be sufficient to make someone consider an organism as an animal? If so, in such cases we can surely say that a carnivorous plant (such as </a:t>
            </a:r>
            <a:r>
              <a:rPr lang="en-US" sz="3500" i="1" dirty="0">
                <a:latin typeface="Arial" panose="020B0604020202020204" pitchFamily="34" charset="0"/>
                <a:cs typeface="Arial" panose="020B0604020202020204" pitchFamily="34" charset="0"/>
              </a:rPr>
              <a:t>Dionaea muscipula</a:t>
            </a:r>
            <a:r>
              <a:rPr lang="en-US" sz="3500" dirty="0">
                <a:latin typeface="Arial" panose="020B0604020202020204" pitchFamily="34" charset="0"/>
                <a:cs typeface="Arial" panose="020B0604020202020204" pitchFamily="34" charset="0"/>
              </a:rPr>
              <a:t>) is an animal. Right? No? Maybe? Why? Is this situation another dead end or do you need to obtain more knowledge? What else could you require to take a decision?</a:t>
            </a:r>
            <a:endParaRPr lang="pt-BR" sz="3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09640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p:cNvSpPr/>
          <p:nvPr/>
        </p:nvSpPr>
        <p:spPr>
          <a:xfrm>
            <a:off x="4645742" y="0"/>
            <a:ext cx="7546258" cy="6858000"/>
          </a:xfrm>
          <a:prstGeom prst="rect">
            <a:avLst/>
          </a:prstGeom>
          <a:solidFill>
            <a:srgbClr val="FFE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052" name="Picture 4" descr="Herman Boerhaave - Project Gutenberg eText 15690.jp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20995" y="559658"/>
            <a:ext cx="2983890" cy="4012342"/>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99626" y="506029"/>
            <a:ext cx="5125307" cy="4093423"/>
          </a:xfrm>
          <a:prstGeom prst="rect">
            <a:avLst/>
          </a:prstGeom>
        </p:spPr>
      </p:pic>
      <p:sp>
        <p:nvSpPr>
          <p:cNvPr id="2" name="Título 1"/>
          <p:cNvSpPr>
            <a:spLocks noGrp="1"/>
          </p:cNvSpPr>
          <p:nvPr>
            <p:ph type="title"/>
          </p:nvPr>
        </p:nvSpPr>
        <p:spPr/>
        <p:txBody>
          <a:bodyPr/>
          <a:lstStyle/>
          <a:p>
            <a:endParaRPr lang="pt-BR"/>
          </a:p>
        </p:txBody>
      </p:sp>
      <p:pic>
        <p:nvPicPr>
          <p:cNvPr id="2054" name="Picture 6" descr="File:Elementa Chemiae-Boerhaav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4418" y="100441"/>
            <a:ext cx="3451543" cy="4930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Imagem 7"/>
          <p:cNvPicPr>
            <a:picLocks noChangeAspect="1"/>
          </p:cNvPicPr>
          <p:nvPr/>
        </p:nvPicPr>
        <p:blipFill rotWithShape="1">
          <a:blip r:embed="rId6" cstate="print">
            <a:extLst>
              <a:ext uri="{28A0092B-C50C-407E-A947-70E740481C1C}">
                <a14:useLocalDpi xmlns:a14="http://schemas.microsoft.com/office/drawing/2010/main" val="0"/>
              </a:ext>
            </a:extLst>
          </a:blip>
          <a:srcRect t="32137" r="616" b="33154"/>
          <a:stretch/>
        </p:blipFill>
        <p:spPr>
          <a:xfrm>
            <a:off x="26987" y="5144889"/>
            <a:ext cx="4341811" cy="1528445"/>
          </a:xfrm>
          <a:prstGeom prst="rect">
            <a:avLst/>
          </a:prstGeom>
        </p:spPr>
      </p:pic>
      <p:sp>
        <p:nvSpPr>
          <p:cNvPr id="9" name="Título 1"/>
          <p:cNvSpPr txBox="1">
            <a:spLocks/>
          </p:cNvSpPr>
          <p:nvPr/>
        </p:nvSpPr>
        <p:spPr>
          <a:xfrm>
            <a:off x="114108" y="5573486"/>
            <a:ext cx="4254691" cy="8084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dirty="0">
                <a:latin typeface="Book Antiqua" panose="02040602050305030304" pitchFamily="18" charset="0"/>
              </a:rPr>
              <a:t>Herman Boerhaave</a:t>
            </a:r>
          </a:p>
        </p:txBody>
      </p:sp>
      <p:sp>
        <p:nvSpPr>
          <p:cNvPr id="10" name="Retângulo 9"/>
          <p:cNvSpPr/>
          <p:nvPr/>
        </p:nvSpPr>
        <p:spPr>
          <a:xfrm>
            <a:off x="4895930" y="5144889"/>
            <a:ext cx="6940061" cy="984885"/>
          </a:xfrm>
          <a:prstGeom prst="rect">
            <a:avLst/>
          </a:prstGeom>
        </p:spPr>
        <p:txBody>
          <a:bodyPr wrap="square">
            <a:spAutoFit/>
          </a:bodyPr>
          <a:lstStyle/>
          <a:p>
            <a:r>
              <a:rPr lang="fr-FR" sz="4000" b="1" i="1" dirty="0">
                <a:latin typeface="Arial" panose="020B0604020202020204" pitchFamily="34" charset="0"/>
                <a:cs typeface="Arial" panose="020B0604020202020204" pitchFamily="34" charset="0"/>
              </a:rPr>
              <a:t>Elementa Chemiae </a:t>
            </a:r>
            <a:r>
              <a:rPr lang="fr-FR" sz="4000" b="1" dirty="0">
                <a:latin typeface="Arial" panose="020B0604020202020204" pitchFamily="34" charset="0"/>
                <a:cs typeface="Arial" panose="020B0604020202020204" pitchFamily="34" charset="0"/>
              </a:rPr>
              <a:t>(1732)</a:t>
            </a:r>
          </a:p>
          <a:p>
            <a:r>
              <a:rPr lang="pt-BR" dirty="0" err="1">
                <a:latin typeface="YwvnmtTimesLTStd-Roman"/>
              </a:rPr>
              <a:t>Elements</a:t>
            </a:r>
            <a:r>
              <a:rPr lang="pt-BR" dirty="0">
                <a:latin typeface="YwvnmtTimesLTStd-Roman"/>
              </a:rPr>
              <a:t> </a:t>
            </a:r>
            <a:r>
              <a:rPr lang="pt-BR" dirty="0" err="1">
                <a:latin typeface="YwvnmtTimesLTStd-Roman"/>
              </a:rPr>
              <a:t>of</a:t>
            </a:r>
            <a:r>
              <a:rPr lang="pt-BR" dirty="0">
                <a:latin typeface="YwvnmtTimesLTStd-Roman"/>
              </a:rPr>
              <a:t> </a:t>
            </a:r>
            <a:r>
              <a:rPr lang="pt-BR" dirty="0" err="1">
                <a:latin typeface="YwvnmtTimesLTStd-Roman"/>
              </a:rPr>
              <a:t>chemistry</a:t>
            </a:r>
            <a:endParaRPr lang="en-US" dirty="0">
              <a:latin typeface="YwvnmtTimesLTStd-Roman"/>
            </a:endParaRPr>
          </a:p>
        </p:txBody>
      </p:sp>
    </p:spTree>
    <p:extLst>
      <p:ext uri="{BB962C8B-B14F-4D97-AF65-F5344CB8AC3E}">
        <p14:creationId xmlns:p14="http://schemas.microsoft.com/office/powerpoint/2010/main" val="1986745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0"/>
            <a:ext cx="12192000" cy="5746307"/>
          </a:xfrm>
          <a:prstGeom prst="rect">
            <a:avLst/>
          </a:prstGeom>
          <a:solidFill>
            <a:srgbClr val="FFE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p:cNvSpPr>
            <a:spLocks noGrp="1"/>
          </p:cNvSpPr>
          <p:nvPr>
            <p:ph type="title"/>
          </p:nvPr>
        </p:nvSpPr>
        <p:spPr/>
        <p:txBody>
          <a:bodyPr/>
          <a:lstStyle/>
          <a:p>
            <a:endParaRPr lang="pt-BR" dirty="0"/>
          </a:p>
        </p:txBody>
      </p:sp>
      <p:pic>
        <p:nvPicPr>
          <p:cNvPr id="4" name="Imagem 3"/>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 y="0"/>
            <a:ext cx="4637371" cy="5746307"/>
          </a:xfrm>
          <a:prstGeom prst="rect">
            <a:avLst/>
          </a:prstGeom>
        </p:spPr>
      </p:pic>
      <p:sp>
        <p:nvSpPr>
          <p:cNvPr id="5" name="Retângulo 4"/>
          <p:cNvSpPr/>
          <p:nvPr/>
        </p:nvSpPr>
        <p:spPr>
          <a:xfrm>
            <a:off x="4909664" y="4209871"/>
            <a:ext cx="6096000" cy="923330"/>
          </a:xfrm>
          <a:prstGeom prst="rect">
            <a:avLst/>
          </a:prstGeom>
        </p:spPr>
        <p:txBody>
          <a:bodyPr>
            <a:spAutoFit/>
          </a:bodyPr>
          <a:lstStyle/>
          <a:p>
            <a:pPr algn="just"/>
            <a:r>
              <a:rPr lang="pt-BR" dirty="0">
                <a:latin typeface="Arial" panose="020B0604020202020204" pitchFamily="34" charset="0"/>
                <a:cs typeface="Arial" panose="020B0604020202020204" pitchFamily="34" charset="0"/>
              </a:rPr>
              <a:t>A </a:t>
            </a:r>
            <a:r>
              <a:rPr lang="pt-BR" dirty="0" err="1">
                <a:latin typeface="Arial" panose="020B0604020202020204" pitchFamily="34" charset="0"/>
                <a:cs typeface="Arial" panose="020B0604020202020204" pitchFamily="34" charset="0"/>
              </a:rPr>
              <a:t>polyp</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under</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microscope</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with</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cross-section</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opened</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along</a:t>
            </a:r>
            <a:r>
              <a:rPr lang="pt-BR" dirty="0">
                <a:latin typeface="Arial" panose="020B0604020202020204" pitchFamily="34" charset="0"/>
                <a:cs typeface="Arial" panose="020B0604020202020204" pitchFamily="34" charset="0"/>
              </a:rPr>
              <a:t> its </a:t>
            </a:r>
            <a:r>
              <a:rPr lang="pt-BR" dirty="0" err="1">
                <a:latin typeface="Arial" panose="020B0604020202020204" pitchFamily="34" charset="0"/>
                <a:cs typeface="Arial" panose="020B0604020202020204" pitchFamily="34" charset="0"/>
              </a:rPr>
              <a:t>length</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from</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one</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end</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to</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the</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other</a:t>
            </a:r>
            <a:r>
              <a:rPr lang="pt-BR" dirty="0">
                <a:latin typeface="Arial" panose="020B0604020202020204" pitchFamily="34" charset="0"/>
                <a:cs typeface="Arial" panose="020B0604020202020204" pitchFamily="34" charset="0"/>
              </a:rPr>
              <a:t>. In (a) </a:t>
            </a:r>
            <a:r>
              <a:rPr lang="pt-BR" dirty="0" err="1">
                <a:latin typeface="Arial" panose="020B0604020202020204" pitchFamily="34" charset="0"/>
                <a:cs typeface="Arial" panose="020B0604020202020204" pitchFamily="34" charset="0"/>
              </a:rPr>
              <a:t>the</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inner</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part</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or</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walls</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of</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the</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stomach</a:t>
            </a:r>
            <a:r>
              <a:rPr lang="pt-BR" dirty="0">
                <a:latin typeface="Arial" panose="020B0604020202020204" pitchFamily="34" charset="0"/>
                <a:cs typeface="Arial" panose="020B0604020202020204" pitchFamily="34" charset="0"/>
              </a:rPr>
              <a:t>". In (b), </a:t>
            </a:r>
            <a:r>
              <a:rPr lang="pt-BR" dirty="0" err="1">
                <a:latin typeface="Arial" panose="020B0604020202020204" pitchFamily="34" charset="0"/>
                <a:cs typeface="Arial" panose="020B0604020202020204" pitchFamily="34" charset="0"/>
              </a:rPr>
              <a:t>the</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skin</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slice</a:t>
            </a:r>
            <a:r>
              <a:rPr lang="pt-BR" dirty="0">
                <a:latin typeface="Arial" panose="020B0604020202020204" pitchFamily="34" charset="0"/>
                <a:cs typeface="Arial" panose="020B0604020202020204" pitchFamily="34" charset="0"/>
              </a:rPr>
              <a:t>.</a:t>
            </a:r>
          </a:p>
        </p:txBody>
      </p:sp>
      <p:sp>
        <p:nvSpPr>
          <p:cNvPr id="7" name="Retângulo 6"/>
          <p:cNvSpPr/>
          <p:nvPr/>
        </p:nvSpPr>
        <p:spPr>
          <a:xfrm>
            <a:off x="4909664" y="3359325"/>
            <a:ext cx="1665841" cy="707886"/>
          </a:xfrm>
          <a:prstGeom prst="rect">
            <a:avLst/>
          </a:prstGeom>
        </p:spPr>
        <p:txBody>
          <a:bodyPr wrap="none">
            <a:spAutoFit/>
          </a:bodyPr>
          <a:lstStyle/>
          <a:p>
            <a:pPr algn="r"/>
            <a:r>
              <a:rPr lang="en-US" sz="4000" b="1" dirty="0">
                <a:solidFill>
                  <a:schemeClr val="bg2">
                    <a:lumMod val="50000"/>
                  </a:schemeClr>
                </a:solidFill>
                <a:latin typeface="Arial" panose="020B0604020202020204" pitchFamily="34" charset="0"/>
                <a:cs typeface="Arial" panose="020B0604020202020204" pitchFamily="34" charset="0"/>
              </a:rPr>
              <a:t>Fig. 7.</a:t>
            </a:r>
            <a:endParaRPr lang="pt-BR" sz="4000" b="1" dirty="0">
              <a:solidFill>
                <a:schemeClr val="bg2">
                  <a:lumMod val="50000"/>
                </a:schemeClr>
              </a:solidFill>
              <a:latin typeface="Arial" panose="020B0604020202020204" pitchFamily="34" charset="0"/>
              <a:cs typeface="Arial" panose="020B0604020202020204" pitchFamily="34" charset="0"/>
            </a:endParaRPr>
          </a:p>
        </p:txBody>
      </p:sp>
      <p:sp>
        <p:nvSpPr>
          <p:cNvPr id="8" name="Retângulo 7"/>
          <p:cNvSpPr/>
          <p:nvPr/>
        </p:nvSpPr>
        <p:spPr>
          <a:xfrm>
            <a:off x="44249" y="5695520"/>
            <a:ext cx="12015019" cy="1246495"/>
          </a:xfrm>
          <a:prstGeom prst="rect">
            <a:avLst/>
          </a:prstGeom>
        </p:spPr>
        <p:txBody>
          <a:bodyPr wrap="square">
            <a:spAutoFit/>
          </a:bodyPr>
          <a:lstStyle/>
          <a:p>
            <a:pPr algn="r"/>
            <a:r>
              <a:rPr lang="en-US" sz="7500" b="1" dirty="0">
                <a:solidFill>
                  <a:srgbClr val="FFF0C5"/>
                </a:solidFill>
                <a:latin typeface="Arial" panose="020B0604020202020204" pitchFamily="34" charset="0"/>
                <a:cs typeface="Arial" panose="020B0604020202020204" pitchFamily="34" charset="0"/>
              </a:rPr>
              <a:t>NOURISHMENT…?</a:t>
            </a:r>
            <a:endParaRPr lang="pt-BR" sz="7500" dirty="0">
              <a:solidFill>
                <a:srgbClr val="FFF0C5"/>
              </a:solidFill>
            </a:endParaRPr>
          </a:p>
        </p:txBody>
      </p:sp>
    </p:spTree>
    <p:extLst>
      <p:ext uri="{BB962C8B-B14F-4D97-AF65-F5344CB8AC3E}">
        <p14:creationId xmlns:p14="http://schemas.microsoft.com/office/powerpoint/2010/main" val="5469774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4645742" y="0"/>
            <a:ext cx="7546258" cy="6858000"/>
          </a:xfrm>
          <a:prstGeom prst="rect">
            <a:avLst/>
          </a:prstGeom>
          <a:solidFill>
            <a:srgbClr val="FFE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Arredondado 6"/>
          <p:cNvSpPr/>
          <p:nvPr/>
        </p:nvSpPr>
        <p:spPr>
          <a:xfrm>
            <a:off x="838200" y="4700720"/>
            <a:ext cx="3015343" cy="680358"/>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2" name="Título 1"/>
          <p:cNvSpPr>
            <a:spLocks noGrp="1"/>
          </p:cNvSpPr>
          <p:nvPr>
            <p:ph type="title"/>
          </p:nvPr>
        </p:nvSpPr>
        <p:spPr/>
        <p:txBody>
          <a:bodyPr/>
          <a:lstStyle/>
          <a:p>
            <a:endParaRPr lang="pt-BR"/>
          </a:p>
        </p:txBody>
      </p:sp>
      <p:pic>
        <p:nvPicPr>
          <p:cNvPr id="1026" name="Picture 2" descr="Histoire physique de la mer, ouvrage enrichi de figures dessinées d'après le naturel, par Louis Ferdinand comte de Marsilli,... - vue 7 - page NP"/>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4643" t="4004" r="6301" b="13243"/>
          <a:stretch/>
        </p:blipFill>
        <p:spPr bwMode="auto">
          <a:xfrm>
            <a:off x="4931623" y="133292"/>
            <a:ext cx="3278125" cy="4907607"/>
          </a:xfrm>
          <a:prstGeom prst="rect">
            <a:avLst/>
          </a:prstGeom>
          <a:ln>
            <a:noFill/>
          </a:ln>
          <a:effectLst>
            <a:outerShdw blurRad="292100" dist="139700" dir="2700000" algn="tl" rotWithShape="0">
              <a:srgbClr val="333333">
                <a:alpha val="65000"/>
              </a:srgbClr>
            </a:outerShdw>
          </a:effectLst>
        </p:spPr>
      </p:pic>
      <p:pic>
        <p:nvPicPr>
          <p:cNvPr id="1028" name="Picture 4" descr="https://upload.wikimedia.org/wikipedia/commons/b/b3/Luigi_Ferdinando_Marsigl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15357"/>
            <a:ext cx="3015343" cy="4035131"/>
          </a:xfrm>
          <a:prstGeom prst="rect">
            <a:avLst/>
          </a:prstGeom>
          <a:extLst>
            <a:ext uri="{909E8E84-426E-40DD-AFC4-6F175D3DCCD1}">
              <a14:hiddenFill xmlns:a14="http://schemas.microsoft.com/office/drawing/2010/main">
                <a:solidFill>
                  <a:srgbClr val="FFFFFF"/>
                </a:solidFill>
              </a14:hiddenFill>
            </a:ext>
          </a:extLst>
        </p:spPr>
      </p:pic>
      <p:sp>
        <p:nvSpPr>
          <p:cNvPr id="5" name="Retângulo 4"/>
          <p:cNvSpPr/>
          <p:nvPr/>
        </p:nvSpPr>
        <p:spPr>
          <a:xfrm>
            <a:off x="4970903" y="5053574"/>
            <a:ext cx="7121153" cy="1600438"/>
          </a:xfrm>
          <a:prstGeom prst="rect">
            <a:avLst/>
          </a:prstGeom>
        </p:spPr>
        <p:txBody>
          <a:bodyPr wrap="square">
            <a:spAutoFit/>
          </a:bodyPr>
          <a:lstStyle/>
          <a:p>
            <a:r>
              <a:rPr lang="pt-BR" sz="4000" b="1" i="1" dirty="0" err="1">
                <a:latin typeface="Arial" panose="020B0604020202020204" pitchFamily="34" charset="0"/>
                <a:cs typeface="Arial" panose="020B0604020202020204" pitchFamily="34" charset="0"/>
              </a:rPr>
              <a:t>Histoire</a:t>
            </a:r>
            <a:r>
              <a:rPr lang="pt-BR" sz="4000" b="1" i="1" dirty="0">
                <a:latin typeface="Arial" panose="020B0604020202020204" pitchFamily="34" charset="0"/>
                <a:cs typeface="Arial" panose="020B0604020202020204" pitchFamily="34" charset="0"/>
              </a:rPr>
              <a:t> </a:t>
            </a:r>
            <a:r>
              <a:rPr lang="pt-BR" sz="4000" b="1" i="1" dirty="0" err="1">
                <a:latin typeface="Arial" panose="020B0604020202020204" pitchFamily="34" charset="0"/>
                <a:cs typeface="Arial" panose="020B0604020202020204" pitchFamily="34" charset="0"/>
              </a:rPr>
              <a:t>physique</a:t>
            </a:r>
            <a:r>
              <a:rPr lang="pt-BR" sz="4000" b="1" i="1" dirty="0">
                <a:latin typeface="Arial" panose="020B0604020202020204" pitchFamily="34" charset="0"/>
                <a:cs typeface="Arial" panose="020B0604020202020204" pitchFamily="34" charset="0"/>
              </a:rPr>
              <a:t> </a:t>
            </a:r>
          </a:p>
          <a:p>
            <a:r>
              <a:rPr lang="en-US" sz="4000" b="1" i="1" dirty="0">
                <a:latin typeface="Arial" panose="020B0604020202020204" pitchFamily="34" charset="0"/>
                <a:cs typeface="Arial" panose="020B0604020202020204" pitchFamily="34" charset="0"/>
              </a:rPr>
              <a:t>de la </a:t>
            </a:r>
            <a:r>
              <a:rPr lang="en-US" sz="4000" b="1" i="1" dirty="0" err="1">
                <a:latin typeface="Arial" panose="020B0604020202020204" pitchFamily="34" charset="0"/>
                <a:cs typeface="Arial" panose="020B0604020202020204" pitchFamily="34" charset="0"/>
              </a:rPr>
              <a:t>mer</a:t>
            </a:r>
            <a:r>
              <a:rPr lang="en-US" sz="4000" b="1" i="1" dirty="0">
                <a:latin typeface="Arial" panose="020B0604020202020204" pitchFamily="34" charset="0"/>
                <a:cs typeface="Arial" panose="020B0604020202020204" pitchFamily="34" charset="0"/>
              </a:rPr>
              <a:t> (</a:t>
            </a:r>
            <a:r>
              <a:rPr lang="en-US" sz="4000" b="1" dirty="0">
                <a:latin typeface="Arial" panose="020B0604020202020204" pitchFamily="34" charset="0"/>
                <a:cs typeface="Arial" panose="020B0604020202020204" pitchFamily="34" charset="0"/>
              </a:rPr>
              <a:t>1725)</a:t>
            </a:r>
          </a:p>
          <a:p>
            <a:r>
              <a:rPr lang="en-US" dirty="0">
                <a:latin typeface="Arial" panose="020B0604020202020204" pitchFamily="34" charset="0"/>
                <a:cs typeface="Arial" panose="020B0604020202020204" pitchFamily="34" charset="0"/>
              </a:rPr>
              <a:t>(Physical history of the sea)</a:t>
            </a:r>
            <a:endParaRPr lang="pt-BR" dirty="0">
              <a:latin typeface="Arial" panose="020B0604020202020204" pitchFamily="34" charset="0"/>
              <a:cs typeface="Arial" panose="020B0604020202020204" pitchFamily="34" charset="0"/>
            </a:endParaRPr>
          </a:p>
        </p:txBody>
      </p:sp>
      <p:pic>
        <p:nvPicPr>
          <p:cNvPr id="11" name="Imagem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79847" y="510364"/>
            <a:ext cx="5125307" cy="4093423"/>
          </a:xfrm>
          <a:prstGeom prst="rect">
            <a:avLst/>
          </a:prstGeom>
        </p:spPr>
      </p:pic>
      <p:pic>
        <p:nvPicPr>
          <p:cNvPr id="12" name="Imagem 11"/>
          <p:cNvPicPr>
            <a:picLocks noChangeAspect="1"/>
          </p:cNvPicPr>
          <p:nvPr/>
        </p:nvPicPr>
        <p:blipFill rotWithShape="1">
          <a:blip r:embed="rId5" cstate="print">
            <a:extLst>
              <a:ext uri="{28A0092B-C50C-407E-A947-70E740481C1C}">
                <a14:useLocalDpi xmlns:a14="http://schemas.microsoft.com/office/drawing/2010/main" val="0"/>
              </a:ext>
            </a:extLst>
          </a:blip>
          <a:srcRect t="32137" r="616" b="33154"/>
          <a:stretch/>
        </p:blipFill>
        <p:spPr>
          <a:xfrm>
            <a:off x="26987" y="5144889"/>
            <a:ext cx="4341811" cy="1528445"/>
          </a:xfrm>
          <a:prstGeom prst="rect">
            <a:avLst/>
          </a:prstGeom>
        </p:spPr>
      </p:pic>
      <p:sp>
        <p:nvSpPr>
          <p:cNvPr id="13" name="Título 1"/>
          <p:cNvSpPr txBox="1">
            <a:spLocks/>
          </p:cNvSpPr>
          <p:nvPr/>
        </p:nvSpPr>
        <p:spPr>
          <a:xfrm>
            <a:off x="114108" y="5573486"/>
            <a:ext cx="4254691" cy="8084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dirty="0">
                <a:latin typeface="Book Antiqua" panose="02040602050305030304" pitchFamily="18" charset="0"/>
              </a:rPr>
              <a:t>Luigi Ferdinando  Marsigli</a:t>
            </a:r>
          </a:p>
        </p:txBody>
      </p:sp>
    </p:spTree>
    <p:extLst>
      <p:ext uri="{BB962C8B-B14F-4D97-AF65-F5344CB8AC3E}">
        <p14:creationId xmlns:p14="http://schemas.microsoft.com/office/powerpoint/2010/main" val="18092293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5084" y="1817914"/>
            <a:ext cx="11260585" cy="3664857"/>
          </a:xfrm>
        </p:spPr>
        <p:txBody>
          <a:bodyPr>
            <a:noAutofit/>
          </a:bodyPr>
          <a:lstStyle/>
          <a:p>
            <a:pPr algn="ctr"/>
            <a:r>
              <a:rPr lang="en-US" sz="4800" b="1" dirty="0">
                <a:latin typeface="Arial" panose="020B0604020202020204" pitchFamily="34" charset="0"/>
                <a:cs typeface="Arial" panose="020B0604020202020204" pitchFamily="34" charset="0"/>
              </a:rPr>
              <a:t>[Think 9] </a:t>
            </a:r>
            <a:r>
              <a:rPr lang="en-US" sz="3500" dirty="0">
                <a:latin typeface="Arial" panose="020B0604020202020204" pitchFamily="34" charset="0"/>
                <a:cs typeface="Arial" panose="020B0604020202020204" pitchFamily="34" charset="0"/>
              </a:rPr>
              <a:t>As seen, Trembley found support in the different knowledge available at the time about the nourishment of animals and plants. Yet, apparently, none of these contributions seem to shed light on the polyp nutrition system. </a:t>
            </a:r>
            <a:br>
              <a:rPr lang="en-US" sz="3500" dirty="0">
                <a:latin typeface="Arial" panose="020B0604020202020204" pitchFamily="34" charset="0"/>
                <a:cs typeface="Arial" panose="020B0604020202020204" pitchFamily="34" charset="0"/>
              </a:rPr>
            </a:br>
            <a:r>
              <a:rPr lang="en-US" sz="3500" dirty="0">
                <a:latin typeface="Arial" panose="020B0604020202020204" pitchFamily="34" charset="0"/>
                <a:cs typeface="Arial" panose="020B0604020202020204" pitchFamily="34" charset="0"/>
              </a:rPr>
              <a:t>What would have been, then, the role of this knowledge in his research?</a:t>
            </a:r>
            <a:endParaRPr lang="pt-BR" sz="3500" dirty="0">
              <a:latin typeface="Arial" panose="020B0604020202020204" pitchFamily="34" charset="0"/>
              <a:cs typeface="Arial" panose="020B0604020202020204" pitchFamily="34" charset="0"/>
            </a:endParaRPr>
          </a:p>
        </p:txBody>
      </p:sp>
      <p:sp>
        <p:nvSpPr>
          <p:cNvPr id="3" name="CaixaDeTexto 2"/>
          <p:cNvSpPr txBox="1"/>
          <p:nvPr/>
        </p:nvSpPr>
        <p:spPr>
          <a:xfrm>
            <a:off x="-177434" y="5329586"/>
            <a:ext cx="7553793" cy="1661993"/>
          </a:xfrm>
          <a:prstGeom prst="rect">
            <a:avLst/>
          </a:prstGeom>
          <a:noFill/>
        </p:spPr>
        <p:txBody>
          <a:bodyPr wrap="square" rtlCol="0">
            <a:spAutoFit/>
          </a:bodyPr>
          <a:lstStyle/>
          <a:p>
            <a:r>
              <a:rPr lang="pt-BR" sz="10200" b="1" dirty="0">
                <a:solidFill>
                  <a:srgbClr val="EAEAEA"/>
                </a:solidFill>
                <a:latin typeface="Arial Black" panose="020B0A04020102020204" pitchFamily="34" charset="0"/>
                <a:cs typeface="Arial" panose="020B0604020202020204" pitchFamily="34" charset="0"/>
              </a:rPr>
              <a:t>[THINK 9]</a:t>
            </a:r>
          </a:p>
        </p:txBody>
      </p:sp>
    </p:spTree>
    <p:extLst>
      <p:ext uri="{BB962C8B-B14F-4D97-AF65-F5344CB8AC3E}">
        <p14:creationId xmlns:p14="http://schemas.microsoft.com/office/powerpoint/2010/main" val="21259812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0" y="0"/>
            <a:ext cx="12192000" cy="5746307"/>
          </a:xfrm>
          <a:prstGeom prst="rect">
            <a:avLst/>
          </a:prstGeom>
          <a:solidFill>
            <a:srgbClr val="FFE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 name="Agrupar 1"/>
          <p:cNvGrpSpPr/>
          <p:nvPr/>
        </p:nvGrpSpPr>
        <p:grpSpPr>
          <a:xfrm>
            <a:off x="0" y="0"/>
            <a:ext cx="5505638" cy="4508455"/>
            <a:chOff x="315524" y="1058090"/>
            <a:chExt cx="4795106" cy="3926615"/>
          </a:xfrm>
        </p:grpSpPr>
        <p:pic>
          <p:nvPicPr>
            <p:cNvPr id="4" name="Imagem 3"/>
            <p:cNvPicPr>
              <a:picLocks noChangeAspect="1"/>
            </p:cNvPicPr>
            <p:nvPr/>
          </p:nvPicPr>
          <p:blipFill rotWithShape="1">
            <a:blip r:embed="rId2"/>
            <a:srcRect t="16044" b="15602"/>
            <a:stretch/>
          </p:blipFill>
          <p:spPr>
            <a:xfrm>
              <a:off x="315524" y="1058090"/>
              <a:ext cx="4785147" cy="1201783"/>
            </a:xfrm>
            <a:prstGeom prst="rect">
              <a:avLst/>
            </a:prstGeom>
          </p:spPr>
        </p:pic>
        <p:pic>
          <p:nvPicPr>
            <p:cNvPr id="7" name="Imagem 6"/>
            <p:cNvPicPr>
              <a:picLocks noChangeAspect="1"/>
            </p:cNvPicPr>
            <p:nvPr/>
          </p:nvPicPr>
          <p:blipFill rotWithShape="1">
            <a:blip r:embed="rId3"/>
            <a:srcRect t="2783"/>
            <a:stretch/>
          </p:blipFill>
          <p:spPr>
            <a:xfrm>
              <a:off x="315524" y="2246810"/>
              <a:ext cx="4795106" cy="2737895"/>
            </a:xfrm>
            <a:prstGeom prst="rect">
              <a:avLst/>
            </a:prstGeom>
          </p:spPr>
        </p:pic>
      </p:grpSp>
      <p:pic>
        <p:nvPicPr>
          <p:cNvPr id="8" name="Imagem 7"/>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8800"/>
                    </a14:imgEffect>
                    <a14:imgEffect>
                      <a14:brightnessContrast bright="1000" contrast="25000"/>
                    </a14:imgEffect>
                  </a14:imgLayer>
                </a14:imgProps>
              </a:ext>
            </a:extLst>
          </a:blip>
          <a:srcRect l="13747" r="10830"/>
          <a:stretch/>
        </p:blipFill>
        <p:spPr>
          <a:xfrm>
            <a:off x="5494203" y="0"/>
            <a:ext cx="2162778" cy="4508455"/>
          </a:xfrm>
          <a:prstGeom prst="rect">
            <a:avLst/>
          </a:prstGeom>
        </p:spPr>
      </p:pic>
      <p:pic>
        <p:nvPicPr>
          <p:cNvPr id="9" name="Imagem 8"/>
          <p:cNvPicPr>
            <a:picLocks noChangeAspect="1"/>
          </p:cNvPicPr>
          <p:nvPr/>
        </p:nvPicPr>
        <p:blipFill>
          <a:blip r:embed="rId6"/>
          <a:stretch>
            <a:fillRect/>
          </a:stretch>
        </p:blipFill>
        <p:spPr>
          <a:xfrm>
            <a:off x="7668416" y="-1"/>
            <a:ext cx="4523584" cy="4508455"/>
          </a:xfrm>
          <a:prstGeom prst="rect">
            <a:avLst/>
          </a:prstGeom>
        </p:spPr>
      </p:pic>
      <p:sp>
        <p:nvSpPr>
          <p:cNvPr id="11" name="Retângulo 10"/>
          <p:cNvSpPr/>
          <p:nvPr/>
        </p:nvSpPr>
        <p:spPr>
          <a:xfrm>
            <a:off x="44249" y="5695520"/>
            <a:ext cx="12015019" cy="1246495"/>
          </a:xfrm>
          <a:prstGeom prst="rect">
            <a:avLst/>
          </a:prstGeom>
        </p:spPr>
        <p:txBody>
          <a:bodyPr wrap="square">
            <a:spAutoFit/>
          </a:bodyPr>
          <a:lstStyle/>
          <a:p>
            <a:r>
              <a:rPr lang="en-US" sz="7500" b="1" dirty="0">
                <a:solidFill>
                  <a:srgbClr val="FFF0C5"/>
                </a:solidFill>
                <a:latin typeface="Arial" panose="020B0604020202020204" pitchFamily="34" charset="0"/>
                <a:cs typeface="Arial" panose="020B0604020202020204" pitchFamily="34" charset="0"/>
              </a:rPr>
              <a:t>THE INVERTED POLYP!</a:t>
            </a:r>
            <a:endParaRPr lang="pt-BR" sz="7500" dirty="0">
              <a:solidFill>
                <a:srgbClr val="FFF0C5"/>
              </a:solidFill>
            </a:endParaRPr>
          </a:p>
        </p:txBody>
      </p:sp>
      <p:sp>
        <p:nvSpPr>
          <p:cNvPr id="3" name="Retângulo 2"/>
          <p:cNvSpPr/>
          <p:nvPr/>
        </p:nvSpPr>
        <p:spPr>
          <a:xfrm>
            <a:off x="18059" y="5067383"/>
            <a:ext cx="12041209" cy="646331"/>
          </a:xfrm>
          <a:prstGeom prst="rect">
            <a:avLst/>
          </a:prstGeom>
        </p:spPr>
        <p:txBody>
          <a:bodyPr wrap="square">
            <a:spAutoFit/>
          </a:bodyPr>
          <a:lstStyle/>
          <a:p>
            <a:r>
              <a:rPr lang="pt-BR" dirty="0" err="1">
                <a:latin typeface="Arial" panose="020B0604020202020204" pitchFamily="34" charset="0"/>
                <a:cs typeface="Arial" panose="020B0604020202020204" pitchFamily="34" charset="0"/>
              </a:rPr>
              <a:t>Using</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only</a:t>
            </a:r>
            <a:r>
              <a:rPr lang="pt-BR" dirty="0">
                <a:latin typeface="Arial" panose="020B0604020202020204" pitchFamily="34" charset="0"/>
                <a:cs typeface="Arial" panose="020B0604020202020204" pitchFamily="34" charset="0"/>
              </a:rPr>
              <a:t> a </a:t>
            </a:r>
            <a:r>
              <a:rPr lang="pt-BR" dirty="0" err="1">
                <a:latin typeface="Arial" panose="020B0604020202020204" pitchFamily="34" charset="0"/>
                <a:cs typeface="Arial" panose="020B0604020202020204" pitchFamily="34" charset="0"/>
              </a:rPr>
              <a:t>boar</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bristle</a:t>
            </a:r>
            <a:r>
              <a:rPr lang="pt-BR" dirty="0">
                <a:latin typeface="Arial" panose="020B0604020202020204" pitchFamily="34" charset="0"/>
                <a:cs typeface="Arial" panose="020B0604020202020204" pitchFamily="34" charset="0"/>
              </a:rPr>
              <a:t> (d), </a:t>
            </a:r>
            <a:r>
              <a:rPr lang="pt-BR" dirty="0" err="1">
                <a:latin typeface="Arial" panose="020B0604020202020204" pitchFamily="34" charset="0"/>
                <a:cs typeface="Arial" panose="020B0604020202020204" pitchFamily="34" charset="0"/>
              </a:rPr>
              <a:t>the</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palm</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of</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his</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hand</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several</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attempts</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and</a:t>
            </a:r>
            <a:r>
              <a:rPr lang="pt-BR" dirty="0">
                <a:latin typeface="Arial" panose="020B0604020202020204" pitchFamily="34" charset="0"/>
                <a:cs typeface="Arial" panose="020B0604020202020204" pitchFamily="34" charset="0"/>
              </a:rPr>
              <a:t> a </a:t>
            </a:r>
            <a:r>
              <a:rPr lang="pt-BR" dirty="0" err="1">
                <a:latin typeface="Arial" panose="020B0604020202020204" pitchFamily="34" charset="0"/>
                <a:cs typeface="Arial" panose="020B0604020202020204" pitchFamily="34" charset="0"/>
              </a:rPr>
              <a:t>lot</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of</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patience</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of</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course</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Trembley</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managed</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to</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turn</a:t>
            </a:r>
            <a:r>
              <a:rPr lang="pt-BR" dirty="0">
                <a:latin typeface="Arial" panose="020B0604020202020204" pitchFamily="34" charset="0"/>
                <a:cs typeface="Arial" panose="020B0604020202020204" pitchFamily="34" charset="0"/>
              </a:rPr>
              <a:t> a </a:t>
            </a:r>
            <a:r>
              <a:rPr lang="pt-BR" dirty="0" err="1">
                <a:latin typeface="Arial" panose="020B0604020202020204" pitchFamily="34" charset="0"/>
                <a:cs typeface="Arial" panose="020B0604020202020204" pitchFamily="34" charset="0"/>
              </a:rPr>
              <a:t>polyp</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inside</a:t>
            </a:r>
            <a:r>
              <a:rPr lang="pt-BR" dirty="0">
                <a:latin typeface="Arial" panose="020B0604020202020204" pitchFamily="34" charset="0"/>
                <a:cs typeface="Arial" panose="020B0604020202020204" pitchFamily="34" charset="0"/>
              </a:rPr>
              <a:t> out (fig. 15), loop it </a:t>
            </a:r>
            <a:r>
              <a:rPr lang="pt-BR" dirty="0" err="1">
                <a:latin typeface="Arial" panose="020B0604020202020204" pitchFamily="34" charset="0"/>
                <a:cs typeface="Arial" panose="020B0604020202020204" pitchFamily="34" charset="0"/>
              </a:rPr>
              <a:t>around</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and</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trap</a:t>
            </a:r>
            <a:r>
              <a:rPr lang="pt-BR" dirty="0">
                <a:latin typeface="Arial" panose="020B0604020202020204" pitchFamily="34" charset="0"/>
                <a:cs typeface="Arial" panose="020B0604020202020204" pitchFamily="34" charset="0"/>
              </a:rPr>
              <a:t> it in a </a:t>
            </a:r>
            <a:r>
              <a:rPr lang="pt-BR" dirty="0" err="1">
                <a:latin typeface="Arial" panose="020B0604020202020204" pitchFamily="34" charset="0"/>
                <a:cs typeface="Arial" panose="020B0604020202020204" pitchFamily="34" charset="0"/>
              </a:rPr>
              <a:t>glass</a:t>
            </a:r>
            <a:r>
              <a:rPr lang="pt-BR" dirty="0">
                <a:latin typeface="Arial" panose="020B0604020202020204" pitchFamily="34" charset="0"/>
                <a:cs typeface="Arial" panose="020B0604020202020204" pitchFamily="34" charset="0"/>
              </a:rPr>
              <a:t> container (fig.16)!</a:t>
            </a:r>
          </a:p>
        </p:txBody>
      </p:sp>
      <p:sp>
        <p:nvSpPr>
          <p:cNvPr id="12" name="Retângulo 11"/>
          <p:cNvSpPr/>
          <p:nvPr/>
        </p:nvSpPr>
        <p:spPr>
          <a:xfrm>
            <a:off x="44249" y="4448397"/>
            <a:ext cx="2693366" cy="707886"/>
          </a:xfrm>
          <a:prstGeom prst="rect">
            <a:avLst/>
          </a:prstGeom>
        </p:spPr>
        <p:txBody>
          <a:bodyPr wrap="none">
            <a:spAutoFit/>
          </a:bodyPr>
          <a:lstStyle/>
          <a:p>
            <a:pPr algn="r"/>
            <a:r>
              <a:rPr lang="en-US" sz="4000" b="1" dirty="0">
                <a:solidFill>
                  <a:schemeClr val="bg2">
                    <a:lumMod val="50000"/>
                  </a:schemeClr>
                </a:solidFill>
                <a:latin typeface="Arial" panose="020B0604020202020204" pitchFamily="34" charset="0"/>
                <a:cs typeface="Arial" panose="020B0604020202020204" pitchFamily="34" charset="0"/>
              </a:rPr>
              <a:t>Fig. 12-16.</a:t>
            </a:r>
            <a:endParaRPr lang="pt-BR" sz="4000" b="1"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93168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ndefin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255" y="516491"/>
            <a:ext cx="2794629" cy="4049597"/>
          </a:xfrm>
          <a:prstGeom prst="rect">
            <a:avLst/>
          </a:prstGeom>
          <a:extLst>
            <a:ext uri="{909E8E84-426E-40DD-AFC4-6F175D3DCCD1}">
              <a14:hiddenFill xmlns:a14="http://schemas.microsoft.com/office/drawing/2010/main">
                <a:solidFill>
                  <a:srgbClr val="FFFFFF"/>
                </a:solidFill>
              </a14:hiddenFill>
            </a:ext>
          </a:extLst>
        </p:spPr>
      </p:pic>
      <p:pic>
        <p:nvPicPr>
          <p:cNvPr id="1028" name="Picture 4" descr="undefine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819"/>
          <a:stretch/>
        </p:blipFill>
        <p:spPr bwMode="auto">
          <a:xfrm>
            <a:off x="4695353" y="365125"/>
            <a:ext cx="3091795" cy="4200963"/>
          </a:xfrm>
          <a:prstGeom prst="rect">
            <a:avLst/>
          </a:prstGeom>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c/c9/Bernhard_Siegfried_Albinu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6733" y="745454"/>
            <a:ext cx="2769738" cy="3642554"/>
          </a:xfrm>
          <a:prstGeom prst="rect">
            <a:avLst/>
          </a:prstGeom>
          <a:extLst>
            <a:ext uri="{909E8E84-426E-40DD-AFC4-6F175D3DCCD1}">
              <a14:hiddenFill xmlns:a14="http://schemas.microsoft.com/office/drawing/2010/main">
                <a:solidFill>
                  <a:srgbClr val="FFFFFF"/>
                </a:solidFill>
              </a14:hiddenFill>
            </a:ext>
          </a:extLst>
        </p:spPr>
      </p:pic>
      <p:pic>
        <p:nvPicPr>
          <p:cNvPr id="9" name="Image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86617" y="683784"/>
            <a:ext cx="5125307" cy="3746584"/>
          </a:xfrm>
          <a:prstGeom prst="rect">
            <a:avLst/>
          </a:prstGeom>
        </p:spPr>
      </p:pic>
      <p:pic>
        <p:nvPicPr>
          <p:cNvPr id="11" name="Image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563054" y="638946"/>
            <a:ext cx="5125307" cy="3847415"/>
          </a:xfrm>
          <a:prstGeom prst="rect">
            <a:avLst/>
          </a:prstGeom>
        </p:spPr>
      </p:pic>
      <p:pic>
        <p:nvPicPr>
          <p:cNvPr id="12" name="Imagem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741918" y="675226"/>
            <a:ext cx="5125307" cy="3774856"/>
          </a:xfrm>
          <a:prstGeom prst="rect">
            <a:avLst/>
          </a:prstGeom>
        </p:spPr>
      </p:pic>
      <p:sp>
        <p:nvSpPr>
          <p:cNvPr id="2" name="Título 1"/>
          <p:cNvSpPr>
            <a:spLocks noGrp="1"/>
          </p:cNvSpPr>
          <p:nvPr>
            <p:ph type="title"/>
          </p:nvPr>
        </p:nvSpPr>
        <p:spPr/>
        <p:txBody>
          <a:bodyPr/>
          <a:lstStyle/>
          <a:p>
            <a:endParaRPr lang="pt-BR"/>
          </a:p>
        </p:txBody>
      </p:sp>
      <p:pic>
        <p:nvPicPr>
          <p:cNvPr id="13" name="Imagem 12"/>
          <p:cNvPicPr>
            <a:picLocks noChangeAspect="1"/>
          </p:cNvPicPr>
          <p:nvPr/>
        </p:nvPicPr>
        <p:blipFill rotWithShape="1">
          <a:blip r:embed="rId6" cstate="print">
            <a:extLst>
              <a:ext uri="{28A0092B-C50C-407E-A947-70E740481C1C}">
                <a14:useLocalDpi xmlns:a14="http://schemas.microsoft.com/office/drawing/2010/main" val="0"/>
              </a:ext>
            </a:extLst>
          </a:blip>
          <a:srcRect t="32137" r="616" b="33154"/>
          <a:stretch/>
        </p:blipFill>
        <p:spPr>
          <a:xfrm>
            <a:off x="84804" y="5145606"/>
            <a:ext cx="3731529" cy="1191741"/>
          </a:xfrm>
          <a:prstGeom prst="rect">
            <a:avLst/>
          </a:prstGeom>
        </p:spPr>
      </p:pic>
      <p:sp>
        <p:nvSpPr>
          <p:cNvPr id="14" name="Título 1"/>
          <p:cNvSpPr txBox="1">
            <a:spLocks/>
          </p:cNvSpPr>
          <p:nvPr/>
        </p:nvSpPr>
        <p:spPr>
          <a:xfrm>
            <a:off x="160370" y="5440611"/>
            <a:ext cx="3644408" cy="6865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dirty="0">
                <a:latin typeface="Book Antiqua" panose="02040602050305030304" pitchFamily="18" charset="0"/>
              </a:rPr>
              <a:t>Pierre Lyonnet</a:t>
            </a:r>
          </a:p>
        </p:txBody>
      </p:sp>
      <p:pic>
        <p:nvPicPr>
          <p:cNvPr id="17" name="Imagem 16"/>
          <p:cNvPicPr>
            <a:picLocks noChangeAspect="1"/>
          </p:cNvPicPr>
          <p:nvPr/>
        </p:nvPicPr>
        <p:blipFill rotWithShape="1">
          <a:blip r:embed="rId7" cstate="print">
            <a:extLst>
              <a:ext uri="{28A0092B-C50C-407E-A947-70E740481C1C}">
                <a14:useLocalDpi xmlns:a14="http://schemas.microsoft.com/office/drawing/2010/main" val="0"/>
              </a:ext>
            </a:extLst>
          </a:blip>
          <a:srcRect t="32137" r="616" b="33154"/>
          <a:stretch/>
        </p:blipFill>
        <p:spPr>
          <a:xfrm>
            <a:off x="4202000" y="5181238"/>
            <a:ext cx="3731529" cy="1544027"/>
          </a:xfrm>
          <a:prstGeom prst="rect">
            <a:avLst/>
          </a:prstGeom>
        </p:spPr>
      </p:pic>
      <p:sp>
        <p:nvSpPr>
          <p:cNvPr id="18" name="Título 1"/>
          <p:cNvSpPr txBox="1">
            <a:spLocks/>
          </p:cNvSpPr>
          <p:nvPr/>
        </p:nvSpPr>
        <p:spPr>
          <a:xfrm>
            <a:off x="4277565" y="5476243"/>
            <a:ext cx="3771851" cy="10572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dirty="0">
                <a:latin typeface="Book Antiqua" panose="02040602050305030304" pitchFamily="18" charset="0"/>
              </a:rPr>
              <a:t>Jean-Nicolas </a:t>
            </a:r>
          </a:p>
          <a:p>
            <a:pPr algn="ctr"/>
            <a:r>
              <a:rPr lang="fr-FR" sz="3200" dirty="0">
                <a:latin typeface="Book Antiqua" panose="02040602050305030304" pitchFamily="18" charset="0"/>
              </a:rPr>
              <a:t>Sébastien Allamand</a:t>
            </a:r>
          </a:p>
        </p:txBody>
      </p:sp>
      <p:pic>
        <p:nvPicPr>
          <p:cNvPr id="19" name="Imagem 18"/>
          <p:cNvPicPr>
            <a:picLocks noChangeAspect="1"/>
          </p:cNvPicPr>
          <p:nvPr/>
        </p:nvPicPr>
        <p:blipFill rotWithShape="1">
          <a:blip r:embed="rId6" cstate="print">
            <a:extLst>
              <a:ext uri="{28A0092B-C50C-407E-A947-70E740481C1C}">
                <a14:useLocalDpi xmlns:a14="http://schemas.microsoft.com/office/drawing/2010/main" val="0"/>
              </a:ext>
            </a:extLst>
          </a:blip>
          <a:srcRect t="32137" r="616" b="33154"/>
          <a:stretch/>
        </p:blipFill>
        <p:spPr>
          <a:xfrm>
            <a:off x="8417143" y="5230474"/>
            <a:ext cx="3731529" cy="1191741"/>
          </a:xfrm>
          <a:prstGeom prst="rect">
            <a:avLst/>
          </a:prstGeom>
        </p:spPr>
      </p:pic>
      <p:sp>
        <p:nvSpPr>
          <p:cNvPr id="20" name="Título 1"/>
          <p:cNvSpPr txBox="1">
            <a:spLocks/>
          </p:cNvSpPr>
          <p:nvPr/>
        </p:nvSpPr>
        <p:spPr>
          <a:xfrm>
            <a:off x="8492709" y="5599219"/>
            <a:ext cx="3644408" cy="6865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dirty="0">
                <a:latin typeface="Book Antiqua" panose="02040602050305030304" pitchFamily="18" charset="0"/>
              </a:rPr>
              <a:t>Bernhard Siegfried Albinus</a:t>
            </a:r>
          </a:p>
        </p:txBody>
      </p:sp>
    </p:spTree>
    <p:extLst>
      <p:ext uri="{BB962C8B-B14F-4D97-AF65-F5344CB8AC3E}">
        <p14:creationId xmlns:p14="http://schemas.microsoft.com/office/powerpoint/2010/main" val="20529434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0" y="0"/>
            <a:ext cx="12192000" cy="5725948"/>
          </a:xfrm>
          <a:prstGeom prst="rect">
            <a:avLst/>
          </a:prstGeom>
          <a:solidFill>
            <a:srgbClr val="AFA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p:cNvSpPr>
            <a:spLocks noGrp="1"/>
          </p:cNvSpPr>
          <p:nvPr>
            <p:ph type="title"/>
          </p:nvPr>
        </p:nvSpPr>
        <p:spPr/>
        <p:txBody>
          <a:bodyPr/>
          <a:lstStyle/>
          <a:p>
            <a:endParaRPr lang="pt-BR"/>
          </a:p>
        </p:txBody>
      </p:sp>
      <p:grpSp>
        <p:nvGrpSpPr>
          <p:cNvPr id="7" name="Agrupar 6"/>
          <p:cNvGrpSpPr/>
          <p:nvPr/>
        </p:nvGrpSpPr>
        <p:grpSpPr>
          <a:xfrm>
            <a:off x="189187" y="192252"/>
            <a:ext cx="6085489" cy="4935904"/>
            <a:chOff x="0" y="0"/>
            <a:chExt cx="8455247" cy="6858000"/>
          </a:xfrm>
        </p:grpSpPr>
        <p:pic>
          <p:nvPicPr>
            <p:cNvPr id="5" name="Imagem 4"/>
            <p:cNvPicPr>
              <a:picLocks noChangeAspect="1"/>
            </p:cNvPicPr>
            <p:nvPr/>
          </p:nvPicPr>
          <p:blipFill>
            <a:blip r:embed="rId2"/>
            <a:stretch>
              <a:fillRect/>
            </a:stretch>
          </p:blipFill>
          <p:spPr>
            <a:xfrm>
              <a:off x="3949700" y="0"/>
              <a:ext cx="4505547" cy="6858000"/>
            </a:xfrm>
            <a:prstGeom prst="rect">
              <a:avLst/>
            </a:prstGeom>
            <a:ln>
              <a:noFill/>
            </a:ln>
            <a:effectLst>
              <a:outerShdw blurRad="292100" dist="139700" dir="2700000" algn="tl" rotWithShape="0">
                <a:srgbClr val="333333">
                  <a:alpha val="65000"/>
                </a:srgbClr>
              </a:outerShdw>
            </a:effectLst>
          </p:spPr>
        </p:pic>
        <p:pic>
          <p:nvPicPr>
            <p:cNvPr id="6" name="Imagem 5"/>
            <p:cNvPicPr>
              <a:picLocks noChangeAspect="1"/>
            </p:cNvPicPr>
            <p:nvPr/>
          </p:nvPicPr>
          <p:blipFill rotWithShape="1">
            <a:blip r:embed="rId3"/>
            <a:srcRect r="14278"/>
            <a:stretch/>
          </p:blipFill>
          <p:spPr>
            <a:xfrm>
              <a:off x="0" y="0"/>
              <a:ext cx="3949700" cy="6858000"/>
            </a:xfrm>
            <a:prstGeom prst="rect">
              <a:avLst/>
            </a:prstGeom>
            <a:ln>
              <a:noFill/>
            </a:ln>
            <a:effectLst>
              <a:outerShdw blurRad="292100" dist="139700" dir="2700000" algn="tl" rotWithShape="0">
                <a:srgbClr val="333333">
                  <a:alpha val="65000"/>
                </a:srgbClr>
              </a:outerShdw>
            </a:effectLst>
          </p:spPr>
        </p:pic>
      </p:grpSp>
      <p:sp>
        <p:nvSpPr>
          <p:cNvPr id="9" name="CaixaDeTexto 8"/>
          <p:cNvSpPr txBox="1"/>
          <p:nvPr/>
        </p:nvSpPr>
        <p:spPr>
          <a:xfrm>
            <a:off x="189188" y="5565226"/>
            <a:ext cx="12077270" cy="1323439"/>
          </a:xfrm>
          <a:prstGeom prst="rect">
            <a:avLst/>
          </a:prstGeom>
          <a:noFill/>
        </p:spPr>
        <p:txBody>
          <a:bodyPr wrap="square" rtlCol="0">
            <a:spAutoFit/>
          </a:bodyPr>
          <a:lstStyle/>
          <a:p>
            <a:r>
              <a:rPr lang="pt-BR" sz="8000" dirty="0">
                <a:solidFill>
                  <a:schemeClr val="bg1">
                    <a:lumMod val="75000"/>
                  </a:schemeClr>
                </a:solidFill>
                <a:latin typeface="Arial" panose="020B0604020202020204" pitchFamily="34" charset="0"/>
                <a:cs typeface="Arial" panose="020B0604020202020204" pitchFamily="34" charset="0"/>
              </a:rPr>
              <a:t>THE FAMOUS POLYP!</a:t>
            </a:r>
          </a:p>
        </p:txBody>
      </p:sp>
      <p:sp>
        <p:nvSpPr>
          <p:cNvPr id="10" name="Retângulo 9"/>
          <p:cNvSpPr/>
          <p:nvPr/>
        </p:nvSpPr>
        <p:spPr>
          <a:xfrm>
            <a:off x="6352726" y="3250719"/>
            <a:ext cx="5529330" cy="1877437"/>
          </a:xfrm>
          <a:prstGeom prst="rect">
            <a:avLst/>
          </a:prstGeom>
        </p:spPr>
        <p:txBody>
          <a:bodyPr wrap="square">
            <a:spAutoFit/>
          </a:bodyPr>
          <a:lstStyle/>
          <a:p>
            <a:r>
              <a:rPr lang="pt-BR" sz="4000" b="1" i="1" dirty="0" err="1">
                <a:latin typeface="Arial" panose="020B0604020202020204" pitchFamily="34" charset="0"/>
                <a:cs typeface="Arial" panose="020B0604020202020204" pitchFamily="34" charset="0"/>
              </a:rPr>
              <a:t>Philosophical</a:t>
            </a:r>
            <a:r>
              <a:rPr lang="pt-BR" sz="4000" b="1" i="1" dirty="0">
                <a:latin typeface="Arial" panose="020B0604020202020204" pitchFamily="34" charset="0"/>
                <a:cs typeface="Arial" panose="020B0604020202020204" pitchFamily="34" charset="0"/>
              </a:rPr>
              <a:t> </a:t>
            </a:r>
            <a:r>
              <a:rPr lang="pt-BR" sz="4000" b="1" i="1" dirty="0" err="1">
                <a:latin typeface="Arial" panose="020B0604020202020204" pitchFamily="34" charset="0"/>
                <a:cs typeface="Arial" panose="020B0604020202020204" pitchFamily="34" charset="0"/>
              </a:rPr>
              <a:t>Transactions</a:t>
            </a:r>
            <a:endParaRPr lang="pt-BR" sz="4000" b="1" i="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Trembley's work is published in the prestigious British journal in 1743.</a:t>
            </a:r>
            <a:endParaRPr lang="pt-B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1322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rot="16200000">
            <a:off x="-3353263" y="2447679"/>
            <a:ext cx="7553793" cy="1477328"/>
          </a:xfrm>
          <a:prstGeom prst="rect">
            <a:avLst/>
          </a:prstGeom>
          <a:noFill/>
        </p:spPr>
        <p:txBody>
          <a:bodyPr wrap="square" rtlCol="0">
            <a:spAutoFit/>
          </a:bodyPr>
          <a:lstStyle/>
          <a:p>
            <a:r>
              <a:rPr lang="pt-BR" sz="9000" b="1" dirty="0">
                <a:solidFill>
                  <a:srgbClr val="EAEAEA"/>
                </a:solidFill>
                <a:latin typeface="Arial Black" panose="020B0A04020102020204" pitchFamily="34" charset="0"/>
                <a:cs typeface="Arial" panose="020B0604020202020204" pitchFamily="34" charset="0"/>
              </a:rPr>
              <a:t>[THINK 10]</a:t>
            </a:r>
          </a:p>
        </p:txBody>
      </p:sp>
      <p:sp>
        <p:nvSpPr>
          <p:cNvPr id="2" name="Título 1"/>
          <p:cNvSpPr>
            <a:spLocks noGrp="1"/>
          </p:cNvSpPr>
          <p:nvPr>
            <p:ph type="title"/>
          </p:nvPr>
        </p:nvSpPr>
        <p:spPr>
          <a:xfrm>
            <a:off x="595084" y="1817914"/>
            <a:ext cx="10591801" cy="3664857"/>
          </a:xfrm>
        </p:spPr>
        <p:txBody>
          <a:bodyPr>
            <a:noAutofit/>
          </a:bodyPr>
          <a:lstStyle/>
          <a:p>
            <a:pPr algn="ctr"/>
            <a:r>
              <a:rPr lang="en-US" sz="4800" b="1" dirty="0">
                <a:latin typeface="Arial" panose="020B0604020202020204" pitchFamily="34" charset="0"/>
                <a:cs typeface="Arial" panose="020B0604020202020204" pitchFamily="34" charset="0"/>
              </a:rPr>
              <a:t>[Think 10] </a:t>
            </a:r>
            <a:r>
              <a:rPr lang="en-US" sz="3500" dirty="0">
                <a:latin typeface="Arial" panose="020B0604020202020204" pitchFamily="34" charset="0"/>
                <a:cs typeface="Arial" panose="020B0604020202020204" pitchFamily="34" charset="0"/>
              </a:rPr>
              <a:t>Why, even after several public presentations witnessed by many people, was there still resistance to accepting the complete regenerative ability of polyps? What might be the reasons for such skepticism? What could be done to respond to unbelievers?</a:t>
            </a:r>
            <a:endParaRPr lang="pt-BR" sz="3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7484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4645742" y="0"/>
            <a:ext cx="7546258" cy="6858000"/>
          </a:xfrm>
          <a:prstGeom prst="rect">
            <a:avLst/>
          </a:prstGeom>
          <a:solidFill>
            <a:srgbClr val="FFE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124" name="Picture 4" descr="Sketch of the coat of arms; refer to article text for description"/>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90907" y="-14594"/>
            <a:ext cx="7301093" cy="690865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Martin Folkes by James Macarde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370" y="551793"/>
            <a:ext cx="3075556" cy="4004441"/>
          </a:xfrm>
          <a:prstGeom prst="rect">
            <a:avLst/>
          </a:prstGeom>
          <a:extLst>
            <a:ext uri="{909E8E84-426E-40DD-AFC4-6F175D3DCCD1}">
              <a14:hiddenFill xmlns:a14="http://schemas.microsoft.com/office/drawing/2010/main">
                <a:solidFill>
                  <a:srgbClr val="FFFFFF"/>
                </a:solidFill>
              </a14:hiddenFill>
            </a:ext>
          </a:extLst>
        </p:spPr>
      </p:pic>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79847" y="510364"/>
            <a:ext cx="5125307" cy="4093423"/>
          </a:xfrm>
          <a:prstGeom prst="rect">
            <a:avLst/>
          </a:prstGeom>
        </p:spPr>
      </p:pic>
      <p:pic>
        <p:nvPicPr>
          <p:cNvPr id="8" name="Imagem 7"/>
          <p:cNvPicPr>
            <a:picLocks noChangeAspect="1"/>
          </p:cNvPicPr>
          <p:nvPr/>
        </p:nvPicPr>
        <p:blipFill rotWithShape="1">
          <a:blip r:embed="rId5" cstate="print">
            <a:extLst>
              <a:ext uri="{28A0092B-C50C-407E-A947-70E740481C1C}">
                <a14:useLocalDpi xmlns:a14="http://schemas.microsoft.com/office/drawing/2010/main" val="0"/>
              </a:ext>
            </a:extLst>
          </a:blip>
          <a:srcRect t="32137" r="616" b="33154"/>
          <a:stretch/>
        </p:blipFill>
        <p:spPr>
          <a:xfrm>
            <a:off x="352824" y="5129840"/>
            <a:ext cx="3731529" cy="1191741"/>
          </a:xfrm>
          <a:prstGeom prst="rect">
            <a:avLst/>
          </a:prstGeom>
        </p:spPr>
      </p:pic>
      <p:sp>
        <p:nvSpPr>
          <p:cNvPr id="9" name="Título 1"/>
          <p:cNvSpPr txBox="1">
            <a:spLocks/>
          </p:cNvSpPr>
          <p:nvPr/>
        </p:nvSpPr>
        <p:spPr>
          <a:xfrm>
            <a:off x="428390" y="5424845"/>
            <a:ext cx="3644408" cy="6865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i="1" dirty="0">
                <a:latin typeface="Book Antiqua" panose="02040602050305030304" pitchFamily="18" charset="0"/>
              </a:rPr>
              <a:t>Sir </a:t>
            </a:r>
            <a:r>
              <a:rPr lang="fr-FR" sz="3200" dirty="0">
                <a:latin typeface="Book Antiqua" panose="02040602050305030304" pitchFamily="18" charset="0"/>
              </a:rPr>
              <a:t>Martin Folkes</a:t>
            </a:r>
          </a:p>
        </p:txBody>
      </p:sp>
      <p:sp>
        <p:nvSpPr>
          <p:cNvPr id="11" name="Retângulo 10"/>
          <p:cNvSpPr/>
          <p:nvPr/>
        </p:nvSpPr>
        <p:spPr>
          <a:xfrm>
            <a:off x="4645742" y="14593"/>
            <a:ext cx="7622621" cy="6900445"/>
          </a:xfrm>
          <a:prstGeom prst="rect">
            <a:avLst/>
          </a:prstGeom>
          <a:solidFill>
            <a:srgbClr val="FFE59B">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p:cNvSpPr/>
          <p:nvPr/>
        </p:nvSpPr>
        <p:spPr>
          <a:xfrm>
            <a:off x="4645742" y="3429000"/>
            <a:ext cx="6532010" cy="1600438"/>
          </a:xfrm>
          <a:prstGeom prst="rect">
            <a:avLst/>
          </a:prstGeom>
        </p:spPr>
        <p:txBody>
          <a:bodyPr wrap="square">
            <a:spAutoFit/>
          </a:bodyPr>
          <a:lstStyle/>
          <a:p>
            <a:r>
              <a:rPr lang="pt-BR" sz="4000" b="1" i="1" dirty="0">
                <a:latin typeface="Arial" panose="020B0604020202020204" pitchFamily="34" charset="0"/>
                <a:cs typeface="Arial" panose="020B0604020202020204" pitchFamily="34" charset="0"/>
              </a:rPr>
              <a:t>Royal </a:t>
            </a:r>
          </a:p>
          <a:p>
            <a:r>
              <a:rPr lang="pt-BR" sz="4000" b="1" i="1" dirty="0" err="1">
                <a:latin typeface="Arial" panose="020B0604020202020204" pitchFamily="34" charset="0"/>
                <a:cs typeface="Arial" panose="020B0604020202020204" pitchFamily="34" charset="0"/>
              </a:rPr>
              <a:t>Society</a:t>
            </a:r>
            <a:endParaRPr lang="pt-BR" sz="4000" b="1" i="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Sir Martin </a:t>
            </a:r>
            <a:r>
              <a:rPr lang="en-US" dirty="0" err="1">
                <a:latin typeface="Arial" panose="020B0604020202020204" pitchFamily="34" charset="0"/>
                <a:cs typeface="Arial" panose="020B0604020202020204" pitchFamily="34" charset="0"/>
              </a:rPr>
              <a:t>Folkes</a:t>
            </a:r>
            <a:r>
              <a:rPr lang="en-US" dirty="0">
                <a:latin typeface="Arial" panose="020B0604020202020204" pitchFamily="34" charset="0"/>
                <a:cs typeface="Arial" panose="020B0604020202020204" pitchFamily="34" charset="0"/>
              </a:rPr>
              <a:t>, the President of the Royal Society n 1743.</a:t>
            </a:r>
            <a:endParaRPr lang="pt-B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012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a:extLst>
              <a:ext uri="{FF2B5EF4-FFF2-40B4-BE49-F238E27FC236}">
                <a16:creationId xmlns:a16="http://schemas.microsoft.com/office/drawing/2014/main" id="{9BEDC93B-C87D-9230-D885-CCEACAE79C76}"/>
              </a:ext>
            </a:extLst>
          </p:cNvPr>
          <p:cNvSpPr txBox="1"/>
          <p:nvPr/>
        </p:nvSpPr>
        <p:spPr>
          <a:xfrm>
            <a:off x="0" y="0"/>
            <a:ext cx="12192000" cy="7017306"/>
          </a:xfrm>
          <a:prstGeom prst="rect">
            <a:avLst/>
          </a:prstGeom>
          <a:solidFill>
            <a:srgbClr val="E2E2E2"/>
          </a:solidFill>
        </p:spPr>
        <p:txBody>
          <a:bodyPr wrap="square" rtlCol="0">
            <a:spAutoFit/>
          </a:bodyPr>
          <a:lstStyle/>
          <a:p>
            <a:pPr algn="ctr"/>
            <a:r>
              <a:rPr lang="pt-BR" dirty="0">
                <a:solidFill>
                  <a:schemeClr val="accent4">
                    <a:lumMod val="50000"/>
                  </a:schemeClr>
                </a:solidFill>
                <a:latin typeface="Book Antiqua" panose="02040602050305030304" pitchFamily="18" charset="0"/>
              </a:rPr>
              <a:t>The </a:t>
            </a:r>
            <a:r>
              <a:rPr lang="pt-BR" dirty="0" err="1">
                <a:solidFill>
                  <a:schemeClr val="accent4">
                    <a:lumMod val="50000"/>
                  </a:schemeClr>
                </a:solidFill>
                <a:latin typeface="Book Antiqua" panose="02040602050305030304" pitchFamily="18" charset="0"/>
              </a:rPr>
              <a:t>house</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named</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Sorgvliet</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literary</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care</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flies</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by</a:t>
            </a:r>
            <a:r>
              <a:rPr lang="pt-BR" dirty="0">
                <a:solidFill>
                  <a:schemeClr val="accent4">
                    <a:lumMod val="50000"/>
                  </a:schemeClr>
                </a:solidFill>
                <a:latin typeface="Book Antiqua" panose="02040602050305030304" pitchFamily="18" charset="0"/>
              </a:rPr>
              <a:t> its </a:t>
            </a:r>
            <a:r>
              <a:rPr lang="pt-BR" dirty="0" err="1">
                <a:solidFill>
                  <a:schemeClr val="accent4">
                    <a:lumMod val="50000"/>
                  </a:schemeClr>
                </a:solidFill>
                <a:latin typeface="Book Antiqua" panose="02040602050305030304" pitchFamily="18" charset="0"/>
              </a:rPr>
              <a:t>owner</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the</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statesman</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and</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poet</a:t>
            </a:r>
            <a:r>
              <a:rPr lang="pt-BR" dirty="0">
                <a:solidFill>
                  <a:schemeClr val="accent4">
                    <a:lumMod val="50000"/>
                  </a:schemeClr>
                </a:solidFill>
                <a:latin typeface="Book Antiqua" panose="02040602050305030304" pitchFamily="18" charset="0"/>
              </a:rPr>
              <a:t> Jacob Cats, </a:t>
            </a:r>
            <a:r>
              <a:rPr lang="pt-BR" dirty="0" err="1">
                <a:solidFill>
                  <a:schemeClr val="accent4">
                    <a:lumMod val="50000"/>
                  </a:schemeClr>
                </a:solidFill>
                <a:latin typeface="Book Antiqua" panose="02040602050305030304" pitchFamily="18" charset="0"/>
              </a:rPr>
              <a:t>was</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built</a:t>
            </a:r>
            <a:r>
              <a:rPr lang="pt-BR" dirty="0">
                <a:solidFill>
                  <a:schemeClr val="accent4">
                    <a:lumMod val="50000"/>
                  </a:schemeClr>
                </a:solidFill>
                <a:latin typeface="Book Antiqua" panose="02040602050305030304" pitchFamily="18" charset="0"/>
              </a:rPr>
              <a:t> in </a:t>
            </a:r>
            <a:r>
              <a:rPr lang="pt-BR" dirty="0" err="1">
                <a:solidFill>
                  <a:schemeClr val="accent4">
                    <a:lumMod val="50000"/>
                  </a:schemeClr>
                </a:solidFill>
                <a:latin typeface="Book Antiqua" panose="02040602050305030304" pitchFamily="18" charset="0"/>
              </a:rPr>
              <a:t>the</a:t>
            </a:r>
            <a:r>
              <a:rPr lang="pt-BR" dirty="0">
                <a:solidFill>
                  <a:schemeClr val="accent4">
                    <a:lumMod val="50000"/>
                  </a:schemeClr>
                </a:solidFill>
                <a:latin typeface="Book Antiqua" panose="02040602050305030304" pitchFamily="18" charset="0"/>
              </a:rPr>
              <a:t> late 1640s. </a:t>
            </a:r>
            <a:r>
              <a:rPr lang="pt-BR" dirty="0" err="1">
                <a:solidFill>
                  <a:schemeClr val="accent4">
                    <a:lumMod val="50000"/>
                  </a:schemeClr>
                </a:solidFill>
                <a:latin typeface="Book Antiqua" panose="02040602050305030304" pitchFamily="18" charset="0"/>
              </a:rPr>
              <a:t>All</a:t>
            </a:r>
            <a:r>
              <a:rPr lang="pt-BR" dirty="0">
                <a:solidFill>
                  <a:schemeClr val="accent4">
                    <a:lumMod val="50000"/>
                  </a:schemeClr>
                </a:solidFill>
                <a:latin typeface="Book Antiqua" panose="02040602050305030304" pitchFamily="18" charset="0"/>
              </a:rPr>
              <a:t> its </a:t>
            </a:r>
            <a:r>
              <a:rPr lang="pt-BR" dirty="0" err="1">
                <a:solidFill>
                  <a:schemeClr val="accent4">
                    <a:lumMod val="50000"/>
                  </a:schemeClr>
                </a:solidFill>
                <a:latin typeface="Book Antiqua" panose="02040602050305030304" pitchFamily="18" charset="0"/>
              </a:rPr>
              <a:t>ground-floor</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rooms</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overlook</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the</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garden</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with</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native</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and</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exotic</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plants</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and</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herbs</a:t>
            </a:r>
            <a:r>
              <a:rPr lang="pt-BR" dirty="0">
                <a:solidFill>
                  <a:schemeClr val="accent4">
                    <a:lumMod val="50000"/>
                  </a:schemeClr>
                </a:solidFill>
                <a:latin typeface="Book Antiqua" panose="02040602050305030304" pitchFamily="18" charset="0"/>
              </a:rPr>
              <a:t>. </a:t>
            </a:r>
          </a:p>
          <a:p>
            <a:endParaRPr lang="pt-BR" dirty="0">
              <a:solidFill>
                <a:schemeClr val="accent4">
                  <a:lumMod val="50000"/>
                </a:schemeClr>
              </a:solidFill>
              <a:latin typeface="Book Antiqua" panose="02040602050305030304" pitchFamily="18" charset="0"/>
            </a:endParaRPr>
          </a:p>
          <a:p>
            <a:pPr algn="ctr"/>
            <a:r>
              <a:rPr lang="pt-BR" dirty="0">
                <a:solidFill>
                  <a:schemeClr val="accent4">
                    <a:lumMod val="50000"/>
                  </a:schemeClr>
                </a:solidFill>
                <a:latin typeface="Book Antiqua" panose="02040602050305030304" pitchFamily="18" charset="0"/>
              </a:rPr>
              <a:t>The </a:t>
            </a:r>
            <a:r>
              <a:rPr lang="pt-BR" dirty="0" err="1">
                <a:solidFill>
                  <a:schemeClr val="accent4">
                    <a:lumMod val="50000"/>
                  </a:schemeClr>
                </a:solidFill>
                <a:latin typeface="Book Antiqua" panose="02040602050305030304" pitchFamily="18" charset="0"/>
              </a:rPr>
              <a:t>state</a:t>
            </a:r>
            <a:r>
              <a:rPr lang="pt-BR" dirty="0">
                <a:solidFill>
                  <a:schemeClr val="accent4">
                    <a:lumMod val="50000"/>
                  </a:schemeClr>
                </a:solidFill>
                <a:latin typeface="Book Antiqua" panose="02040602050305030304" pitchFamily="18" charset="0"/>
              </a:rPr>
              <a:t> came </a:t>
            </a:r>
            <a:r>
              <a:rPr lang="pt-BR" dirty="0" err="1">
                <a:solidFill>
                  <a:schemeClr val="accent4">
                    <a:lumMod val="50000"/>
                  </a:schemeClr>
                </a:solidFill>
                <a:latin typeface="Book Antiqua" panose="02040602050305030304" pitchFamily="18" charset="0"/>
              </a:rPr>
              <a:t>into</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the</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possession</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of</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the</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Bentick</a:t>
            </a:r>
            <a:r>
              <a:rPr lang="pt-BR" dirty="0">
                <a:solidFill>
                  <a:schemeClr val="accent4">
                    <a:lumMod val="50000"/>
                  </a:schemeClr>
                </a:solidFill>
                <a:latin typeface="Book Antiqua" panose="02040602050305030304" pitchFamily="18" charset="0"/>
              </a:rPr>
              <a:t> Family in 1675.</a:t>
            </a:r>
          </a:p>
          <a:p>
            <a:endParaRPr lang="pt-BR" dirty="0">
              <a:solidFill>
                <a:schemeClr val="accent4">
                  <a:lumMod val="50000"/>
                </a:schemeClr>
              </a:solidFill>
              <a:latin typeface="Book Antiqua" panose="02040602050305030304" pitchFamily="18" charset="0"/>
            </a:endParaRPr>
          </a:p>
          <a:p>
            <a:endParaRPr lang="pt-BR" dirty="0">
              <a:solidFill>
                <a:schemeClr val="accent4">
                  <a:lumMod val="50000"/>
                </a:schemeClr>
              </a:solidFill>
              <a:latin typeface="Book Antiqua" panose="02040602050305030304" pitchFamily="18" charset="0"/>
            </a:endParaRPr>
          </a:p>
          <a:p>
            <a:endParaRPr lang="pt-BR" dirty="0">
              <a:solidFill>
                <a:schemeClr val="accent4">
                  <a:lumMod val="50000"/>
                </a:schemeClr>
              </a:solidFill>
              <a:latin typeface="Book Antiqua" panose="02040602050305030304" pitchFamily="18" charset="0"/>
            </a:endParaRPr>
          </a:p>
          <a:p>
            <a:endParaRPr lang="pt-BR" dirty="0">
              <a:solidFill>
                <a:schemeClr val="accent4">
                  <a:lumMod val="50000"/>
                </a:schemeClr>
              </a:solidFill>
              <a:latin typeface="Book Antiqua" panose="02040602050305030304" pitchFamily="18" charset="0"/>
            </a:endParaRPr>
          </a:p>
          <a:p>
            <a:endParaRPr lang="pt-BR" dirty="0">
              <a:solidFill>
                <a:schemeClr val="accent4">
                  <a:lumMod val="50000"/>
                </a:schemeClr>
              </a:solidFill>
              <a:latin typeface="Book Antiqua" panose="02040602050305030304" pitchFamily="18" charset="0"/>
            </a:endParaRPr>
          </a:p>
          <a:p>
            <a:endParaRPr lang="pt-BR" dirty="0">
              <a:solidFill>
                <a:schemeClr val="accent4">
                  <a:lumMod val="50000"/>
                </a:schemeClr>
              </a:solidFill>
              <a:latin typeface="Book Antiqua" panose="02040602050305030304" pitchFamily="18" charset="0"/>
            </a:endParaRPr>
          </a:p>
          <a:p>
            <a:endParaRPr lang="pt-BR" dirty="0">
              <a:solidFill>
                <a:schemeClr val="accent4">
                  <a:lumMod val="50000"/>
                </a:schemeClr>
              </a:solidFill>
              <a:latin typeface="Book Antiqua" panose="02040602050305030304" pitchFamily="18" charset="0"/>
            </a:endParaRPr>
          </a:p>
          <a:p>
            <a:endParaRPr lang="pt-BR" dirty="0">
              <a:solidFill>
                <a:schemeClr val="accent4">
                  <a:lumMod val="50000"/>
                </a:schemeClr>
              </a:solidFill>
              <a:latin typeface="Book Antiqua" panose="02040602050305030304" pitchFamily="18" charset="0"/>
            </a:endParaRPr>
          </a:p>
          <a:p>
            <a:endParaRPr lang="pt-BR" dirty="0">
              <a:solidFill>
                <a:schemeClr val="accent4">
                  <a:lumMod val="50000"/>
                </a:schemeClr>
              </a:solidFill>
              <a:latin typeface="Book Antiqua" panose="02040602050305030304" pitchFamily="18" charset="0"/>
            </a:endParaRPr>
          </a:p>
          <a:p>
            <a:endParaRPr lang="pt-BR" dirty="0">
              <a:solidFill>
                <a:schemeClr val="accent4">
                  <a:lumMod val="50000"/>
                </a:schemeClr>
              </a:solidFill>
              <a:latin typeface="Book Antiqua" panose="02040602050305030304" pitchFamily="18" charset="0"/>
            </a:endParaRPr>
          </a:p>
          <a:p>
            <a:endParaRPr lang="pt-BR" dirty="0">
              <a:solidFill>
                <a:schemeClr val="accent4">
                  <a:lumMod val="50000"/>
                </a:schemeClr>
              </a:solidFill>
              <a:latin typeface="Book Antiqua" panose="02040602050305030304" pitchFamily="18" charset="0"/>
            </a:endParaRPr>
          </a:p>
          <a:p>
            <a:endParaRPr lang="pt-BR" dirty="0">
              <a:solidFill>
                <a:schemeClr val="accent4">
                  <a:lumMod val="50000"/>
                </a:schemeClr>
              </a:solidFill>
              <a:latin typeface="Book Antiqua" panose="02040602050305030304" pitchFamily="18" charset="0"/>
            </a:endParaRPr>
          </a:p>
          <a:p>
            <a:endParaRPr lang="pt-BR" dirty="0">
              <a:solidFill>
                <a:schemeClr val="accent4">
                  <a:lumMod val="50000"/>
                </a:schemeClr>
              </a:solidFill>
              <a:latin typeface="Book Antiqua" panose="02040602050305030304" pitchFamily="18" charset="0"/>
            </a:endParaRPr>
          </a:p>
          <a:p>
            <a:endParaRPr lang="pt-BR" dirty="0">
              <a:solidFill>
                <a:schemeClr val="accent4">
                  <a:lumMod val="50000"/>
                </a:schemeClr>
              </a:solidFill>
              <a:latin typeface="Book Antiqua" panose="02040602050305030304" pitchFamily="18" charset="0"/>
            </a:endParaRPr>
          </a:p>
          <a:p>
            <a:endParaRPr lang="pt-BR" dirty="0">
              <a:solidFill>
                <a:schemeClr val="accent4">
                  <a:lumMod val="50000"/>
                </a:schemeClr>
              </a:solidFill>
              <a:latin typeface="Book Antiqua" panose="02040602050305030304" pitchFamily="18" charset="0"/>
            </a:endParaRPr>
          </a:p>
          <a:p>
            <a:endParaRPr lang="pt-BR" dirty="0">
              <a:solidFill>
                <a:schemeClr val="accent4">
                  <a:lumMod val="50000"/>
                </a:schemeClr>
              </a:solidFill>
              <a:latin typeface="Book Antiqua" panose="02040602050305030304" pitchFamily="18" charset="0"/>
            </a:endParaRPr>
          </a:p>
          <a:p>
            <a:endParaRPr lang="pt-BR" dirty="0">
              <a:solidFill>
                <a:schemeClr val="accent4">
                  <a:lumMod val="50000"/>
                </a:schemeClr>
              </a:solidFill>
              <a:latin typeface="Book Antiqua" panose="02040602050305030304" pitchFamily="18" charset="0"/>
            </a:endParaRPr>
          </a:p>
          <a:p>
            <a:endParaRPr lang="pt-BR" dirty="0">
              <a:solidFill>
                <a:schemeClr val="accent4">
                  <a:lumMod val="50000"/>
                </a:schemeClr>
              </a:solidFill>
              <a:latin typeface="Book Antiqua" panose="02040602050305030304" pitchFamily="18" charset="0"/>
            </a:endParaRPr>
          </a:p>
          <a:p>
            <a:endParaRPr lang="pt-BR" dirty="0">
              <a:solidFill>
                <a:schemeClr val="accent4">
                  <a:lumMod val="50000"/>
                </a:schemeClr>
              </a:solidFill>
              <a:latin typeface="Book Antiqua" panose="02040602050305030304" pitchFamily="18" charset="0"/>
            </a:endParaRPr>
          </a:p>
          <a:p>
            <a:endParaRPr lang="pt-BR" dirty="0">
              <a:solidFill>
                <a:schemeClr val="accent4">
                  <a:lumMod val="50000"/>
                </a:schemeClr>
              </a:solidFill>
              <a:latin typeface="Book Antiqua" panose="02040602050305030304" pitchFamily="18" charset="0"/>
            </a:endParaRPr>
          </a:p>
          <a:p>
            <a:endParaRPr lang="pt-BR" dirty="0"/>
          </a:p>
        </p:txBody>
      </p:sp>
      <p:pic>
        <p:nvPicPr>
          <p:cNvPr id="2" name="Imagem 1">
            <a:extLst>
              <a:ext uri="{FF2B5EF4-FFF2-40B4-BE49-F238E27FC236}">
                <a16:creationId xmlns:a16="http://schemas.microsoft.com/office/drawing/2014/main" id="{0EA5155A-69D0-528B-4B04-7141241ED2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04" t="4721" r="5565" b="12656"/>
          <a:stretch/>
        </p:blipFill>
        <p:spPr>
          <a:xfrm>
            <a:off x="2303929" y="1383341"/>
            <a:ext cx="7584141" cy="5474659"/>
          </a:xfrm>
          <a:prstGeom prst="rect">
            <a:avLst/>
          </a:prstGeom>
        </p:spPr>
      </p:pic>
    </p:spTree>
    <p:extLst>
      <p:ext uri="{BB962C8B-B14F-4D97-AF65-F5344CB8AC3E}">
        <p14:creationId xmlns:p14="http://schemas.microsoft.com/office/powerpoint/2010/main" val="16605793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0"/>
            <a:ext cx="701693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2" name="Título 1"/>
          <p:cNvSpPr>
            <a:spLocks noGrp="1"/>
          </p:cNvSpPr>
          <p:nvPr>
            <p:ph type="title"/>
          </p:nvPr>
        </p:nvSpPr>
        <p:spPr>
          <a:xfrm>
            <a:off x="7128056" y="2161903"/>
            <a:ext cx="2048691" cy="1293857"/>
          </a:xfrm>
        </p:spPr>
        <p:txBody>
          <a:bodyPr>
            <a:noAutofit/>
          </a:bodyPr>
          <a:lstStyle/>
          <a:p>
            <a:r>
              <a:rPr lang="pt-BR" sz="20000" dirty="0">
                <a:latin typeface="Arial" panose="020B0604020202020204" pitchFamily="34" charset="0"/>
                <a:cs typeface="Arial" panose="020B0604020202020204" pitchFamily="34" charset="0"/>
              </a:rPr>
              <a:t>“</a:t>
            </a:r>
          </a:p>
        </p:txBody>
      </p:sp>
      <p:sp>
        <p:nvSpPr>
          <p:cNvPr id="5" name="Retângulo 4"/>
          <p:cNvSpPr/>
          <p:nvPr/>
        </p:nvSpPr>
        <p:spPr>
          <a:xfrm>
            <a:off x="7413170" y="2053649"/>
            <a:ext cx="4778830" cy="2400657"/>
          </a:xfrm>
          <a:prstGeom prst="rect">
            <a:avLst/>
          </a:prstGeom>
        </p:spPr>
        <p:txBody>
          <a:bodyPr wrap="square">
            <a:spAutoFit/>
          </a:bodyPr>
          <a:lstStyle/>
          <a:p>
            <a:pPr algn="ctr"/>
            <a:r>
              <a:rPr lang="en-US" sz="2500" dirty="0">
                <a:solidFill>
                  <a:srgbClr val="333132"/>
                </a:solidFill>
                <a:latin typeface="Arial" panose="020B0604020202020204" pitchFamily="34" charset="0"/>
                <a:cs typeface="Arial" panose="020B0604020202020204" pitchFamily="34" charset="0"/>
              </a:rPr>
              <a:t>The Copley Medal is the Society’s oldest and most  prestigious award. The  medal is awarded for sustained, outstanding achievements in any field of science.</a:t>
            </a:r>
            <a:endParaRPr lang="pt-BR" sz="2500" dirty="0">
              <a:latin typeface="Arial" panose="020B0604020202020204" pitchFamily="34" charset="0"/>
              <a:cs typeface="Arial" panose="020B0604020202020204" pitchFamily="34" charset="0"/>
            </a:endParaRPr>
          </a:p>
        </p:txBody>
      </p:sp>
      <p:pic>
        <p:nvPicPr>
          <p:cNvPr id="6146" name="Picture 2" descr="https://cdn.britannica.com/81/151081-004-57861E30/Godfrey-Copley-Royal-Society-likeness-award-Medal.jpg?s=1500x700&amp;q=85"/>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25838" y="365124"/>
            <a:ext cx="5764870" cy="5777709"/>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p:cNvSpPr/>
          <p:nvPr/>
        </p:nvSpPr>
        <p:spPr>
          <a:xfrm>
            <a:off x="10262765" y="4738749"/>
            <a:ext cx="1749197" cy="369332"/>
          </a:xfrm>
          <a:prstGeom prst="rect">
            <a:avLst/>
          </a:prstGeom>
        </p:spPr>
        <p:txBody>
          <a:bodyPr wrap="none">
            <a:spAutoFit/>
          </a:bodyPr>
          <a:lstStyle/>
          <a:p>
            <a:pPr algn="ctr"/>
            <a:r>
              <a:rPr lang="en-US" dirty="0">
                <a:solidFill>
                  <a:srgbClr val="333132"/>
                </a:solidFill>
                <a:latin typeface="Arial" panose="020B0604020202020204" pitchFamily="34" charset="0"/>
                <a:cs typeface="Arial" panose="020B0604020202020204" pitchFamily="34" charset="0"/>
              </a:rPr>
              <a:t>(Royal Society)</a:t>
            </a:r>
            <a:endParaRPr lang="pt-BR" dirty="0">
              <a:latin typeface="Arial" panose="020B0604020202020204" pitchFamily="34" charset="0"/>
              <a:cs typeface="Arial" panose="020B0604020202020204" pitchFamily="34" charset="0"/>
            </a:endParaRPr>
          </a:p>
        </p:txBody>
      </p:sp>
      <p:sp>
        <p:nvSpPr>
          <p:cNvPr id="9" name="Título 1"/>
          <p:cNvSpPr txBox="1">
            <a:spLocks/>
          </p:cNvSpPr>
          <p:nvPr/>
        </p:nvSpPr>
        <p:spPr>
          <a:xfrm rot="10800000">
            <a:off x="10113019" y="2992720"/>
            <a:ext cx="2048691" cy="12938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0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228478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4645742" y="0"/>
            <a:ext cx="7546258" cy="6858000"/>
          </a:xfrm>
          <a:prstGeom prst="rect">
            <a:avLst/>
          </a:prstGeom>
          <a:solidFill>
            <a:srgbClr val="FFE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79847" y="510364"/>
            <a:ext cx="5125307" cy="4093423"/>
          </a:xfrm>
          <a:prstGeom prst="rect">
            <a:avLst/>
          </a:prstGeom>
        </p:spPr>
      </p:pic>
      <p:pic>
        <p:nvPicPr>
          <p:cNvPr id="8196" name="Picture 4" descr="Linda Hall Library"/>
          <p:cNvPicPr>
            <a:picLocks noChangeAspect="1" noChangeArrowheads="1"/>
          </p:cNvPicPr>
          <p:nvPr/>
        </p:nvPicPr>
        <p:blipFill rotWithShape="1">
          <a:blip r:embed="rId3">
            <a:extLst>
              <a:ext uri="{28A0092B-C50C-407E-A947-70E740481C1C}">
                <a14:useLocalDpi xmlns:a14="http://schemas.microsoft.com/office/drawing/2010/main" val="0"/>
              </a:ext>
            </a:extLst>
          </a:blip>
          <a:srcRect l="27232" t="5110" r="31942" b="5289"/>
          <a:stretch/>
        </p:blipFill>
        <p:spPr bwMode="auto">
          <a:xfrm>
            <a:off x="4966951" y="130138"/>
            <a:ext cx="3143976" cy="48400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2" descr="https://upload.wikimedia.org/wikipedia/commons/thumb/5/54/Henry_Baker_%28naturalist%29.jpg/1197px-Henry_Baker_%28naturalist%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3528" y="948826"/>
            <a:ext cx="2818555" cy="3216497"/>
          </a:xfrm>
          <a:prstGeom prst="rect">
            <a:avLst/>
          </a:prstGeom>
          <a:extLst>
            <a:ext uri="{909E8E84-426E-40DD-AFC4-6F175D3DCCD1}">
              <a14:hiddenFill xmlns:a14="http://schemas.microsoft.com/office/drawing/2010/main">
                <a:solidFill>
                  <a:srgbClr val="FFFFFF"/>
                </a:solidFill>
              </a14:hiddenFill>
            </a:ext>
          </a:extLst>
        </p:spPr>
      </p:pic>
      <p:pic>
        <p:nvPicPr>
          <p:cNvPr id="6" name="Imagem 5"/>
          <p:cNvPicPr>
            <a:picLocks noChangeAspect="1"/>
          </p:cNvPicPr>
          <p:nvPr/>
        </p:nvPicPr>
        <p:blipFill rotWithShape="1">
          <a:blip r:embed="rId5" cstate="print">
            <a:extLst>
              <a:ext uri="{28A0092B-C50C-407E-A947-70E740481C1C}">
                <a14:useLocalDpi xmlns:a14="http://schemas.microsoft.com/office/drawing/2010/main" val="0"/>
              </a:ext>
            </a:extLst>
          </a:blip>
          <a:srcRect t="32137" r="616" b="33154"/>
          <a:stretch/>
        </p:blipFill>
        <p:spPr>
          <a:xfrm>
            <a:off x="397068" y="5100344"/>
            <a:ext cx="3731529" cy="1191741"/>
          </a:xfrm>
          <a:prstGeom prst="rect">
            <a:avLst/>
          </a:prstGeom>
        </p:spPr>
      </p:pic>
      <p:sp>
        <p:nvSpPr>
          <p:cNvPr id="7" name="Título 1"/>
          <p:cNvSpPr txBox="1">
            <a:spLocks/>
          </p:cNvSpPr>
          <p:nvPr/>
        </p:nvSpPr>
        <p:spPr>
          <a:xfrm>
            <a:off x="472634" y="5395349"/>
            <a:ext cx="3644408" cy="6865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dirty="0">
                <a:latin typeface="Book Antiqua" panose="02040602050305030304" pitchFamily="18" charset="0"/>
              </a:rPr>
              <a:t>Henri Baker</a:t>
            </a:r>
          </a:p>
        </p:txBody>
      </p:sp>
      <p:sp>
        <p:nvSpPr>
          <p:cNvPr id="9" name="Retângulo 8"/>
          <p:cNvSpPr/>
          <p:nvPr/>
        </p:nvSpPr>
        <p:spPr>
          <a:xfrm>
            <a:off x="4970903" y="5053574"/>
            <a:ext cx="7121153" cy="1323439"/>
          </a:xfrm>
          <a:prstGeom prst="rect">
            <a:avLst/>
          </a:prstGeom>
        </p:spPr>
        <p:txBody>
          <a:bodyPr wrap="square">
            <a:spAutoFit/>
          </a:bodyPr>
          <a:lstStyle/>
          <a:p>
            <a:r>
              <a:rPr lang="pt-BR" sz="4000" b="1" dirty="0">
                <a:latin typeface="Arial" panose="020B0604020202020204" pitchFamily="34" charset="0"/>
                <a:cs typeface="Arial" panose="020B0604020202020204" pitchFamily="34" charset="0"/>
              </a:rPr>
              <a:t>Natural </a:t>
            </a:r>
            <a:r>
              <a:rPr lang="pt-BR" sz="4000" b="1" dirty="0" err="1">
                <a:latin typeface="Arial" panose="020B0604020202020204" pitchFamily="34" charset="0"/>
                <a:cs typeface="Arial" panose="020B0604020202020204" pitchFamily="34" charset="0"/>
              </a:rPr>
              <a:t>history</a:t>
            </a:r>
            <a:r>
              <a:rPr lang="pt-BR" sz="4000" b="1" dirty="0">
                <a:latin typeface="Arial" panose="020B0604020202020204" pitchFamily="34" charset="0"/>
                <a:cs typeface="Arial" panose="020B0604020202020204" pitchFamily="34" charset="0"/>
              </a:rPr>
              <a:t> </a:t>
            </a:r>
            <a:r>
              <a:rPr lang="pt-BR" sz="4000" b="1" dirty="0" err="1">
                <a:latin typeface="Arial" panose="020B0604020202020204" pitchFamily="34" charset="0"/>
                <a:cs typeface="Arial" panose="020B0604020202020204" pitchFamily="34" charset="0"/>
              </a:rPr>
              <a:t>of</a:t>
            </a:r>
            <a:r>
              <a:rPr lang="pt-BR" sz="4000" b="1" dirty="0">
                <a:latin typeface="Arial" panose="020B0604020202020204" pitchFamily="34" charset="0"/>
                <a:cs typeface="Arial" panose="020B0604020202020204" pitchFamily="34" charset="0"/>
              </a:rPr>
              <a:t> </a:t>
            </a:r>
            <a:r>
              <a:rPr lang="pt-BR" sz="4000" b="1" dirty="0" err="1">
                <a:latin typeface="Arial" panose="020B0604020202020204" pitchFamily="34" charset="0"/>
                <a:cs typeface="Arial" panose="020B0604020202020204" pitchFamily="34" charset="0"/>
              </a:rPr>
              <a:t>the</a:t>
            </a:r>
            <a:r>
              <a:rPr lang="pt-BR" sz="4000" b="1" dirty="0">
                <a:latin typeface="Arial" panose="020B0604020202020204" pitchFamily="34" charset="0"/>
                <a:cs typeface="Arial" panose="020B0604020202020204" pitchFamily="34" charset="0"/>
              </a:rPr>
              <a:t> </a:t>
            </a:r>
            <a:r>
              <a:rPr lang="pt-BR" sz="4000" b="1" dirty="0" err="1">
                <a:latin typeface="Arial" panose="020B0604020202020204" pitchFamily="34" charset="0"/>
                <a:cs typeface="Arial" panose="020B0604020202020204" pitchFamily="34" charset="0"/>
              </a:rPr>
              <a:t>polype</a:t>
            </a:r>
            <a:r>
              <a:rPr lang="pt-BR" sz="4000" b="1" dirty="0">
                <a:latin typeface="Arial" panose="020B0604020202020204" pitchFamily="34" charset="0"/>
                <a:cs typeface="Arial" panose="020B0604020202020204" pitchFamily="34" charset="0"/>
              </a:rPr>
              <a:t> (</a:t>
            </a:r>
            <a:r>
              <a:rPr lang="en-US" sz="4000" b="1" dirty="0">
                <a:latin typeface="Arial" panose="020B0604020202020204" pitchFamily="34" charset="0"/>
                <a:cs typeface="Arial" panose="020B0604020202020204" pitchFamily="34" charset="0"/>
              </a:rPr>
              <a:t>1743)</a:t>
            </a:r>
          </a:p>
        </p:txBody>
      </p:sp>
    </p:spTree>
    <p:extLst>
      <p:ext uri="{BB962C8B-B14F-4D97-AF65-F5344CB8AC3E}">
        <p14:creationId xmlns:p14="http://schemas.microsoft.com/office/powerpoint/2010/main" val="29977881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175102" y="-280215"/>
            <a:ext cx="8041377" cy="1661993"/>
          </a:xfrm>
          <a:prstGeom prst="rect">
            <a:avLst/>
          </a:prstGeom>
          <a:noFill/>
        </p:spPr>
        <p:txBody>
          <a:bodyPr wrap="square" rtlCol="0">
            <a:spAutoFit/>
          </a:bodyPr>
          <a:lstStyle/>
          <a:p>
            <a:r>
              <a:rPr lang="pt-BR" sz="10200" b="1" dirty="0">
                <a:solidFill>
                  <a:srgbClr val="EAEAEA"/>
                </a:solidFill>
                <a:latin typeface="Arial Black" panose="020B0A04020102020204" pitchFamily="34" charset="0"/>
                <a:cs typeface="Arial" panose="020B0604020202020204" pitchFamily="34" charset="0"/>
              </a:rPr>
              <a:t>[THINK 11]</a:t>
            </a:r>
          </a:p>
        </p:txBody>
      </p:sp>
      <p:sp>
        <p:nvSpPr>
          <p:cNvPr id="2" name="Título 1"/>
          <p:cNvSpPr>
            <a:spLocks noGrp="1"/>
          </p:cNvSpPr>
          <p:nvPr>
            <p:ph type="title"/>
          </p:nvPr>
        </p:nvSpPr>
        <p:spPr>
          <a:xfrm>
            <a:off x="595084" y="1817914"/>
            <a:ext cx="11129884" cy="3664857"/>
          </a:xfrm>
        </p:spPr>
        <p:txBody>
          <a:bodyPr>
            <a:noAutofit/>
          </a:bodyPr>
          <a:lstStyle/>
          <a:p>
            <a:pPr algn="ctr"/>
            <a:r>
              <a:rPr lang="en-US" sz="4800" b="1" dirty="0">
                <a:latin typeface="Arial" panose="020B0604020202020204" pitchFamily="34" charset="0"/>
                <a:cs typeface="Arial" panose="020B0604020202020204" pitchFamily="34" charset="0"/>
              </a:rPr>
              <a:t>[Think 11] </a:t>
            </a:r>
            <a:r>
              <a:rPr lang="en-US" sz="3500" dirty="0">
                <a:latin typeface="Arial" panose="020B0604020202020204" pitchFamily="34" charset="0"/>
                <a:cs typeface="Arial" panose="020B0604020202020204" pitchFamily="34" charset="0"/>
              </a:rPr>
              <a:t>What is to be done regarding this real situation of anticipating results obtained by others? Is it plagiarism? Do you think the situation could influence</a:t>
            </a:r>
            <a:br>
              <a:rPr lang="en-US" sz="3500" dirty="0">
                <a:latin typeface="Arial" panose="020B0604020202020204" pitchFamily="34" charset="0"/>
                <a:cs typeface="Arial" panose="020B0604020202020204" pitchFamily="34" charset="0"/>
              </a:rPr>
            </a:br>
            <a:r>
              <a:rPr lang="en-US" sz="3500" dirty="0">
                <a:latin typeface="Arial" panose="020B0604020202020204" pitchFamily="34" charset="0"/>
                <a:cs typeface="Arial" panose="020B0604020202020204" pitchFamily="34" charset="0"/>
              </a:rPr>
              <a:t>Trembley’s “strategy of generosity”? How? What could have been the consequences for Baker?</a:t>
            </a:r>
            <a:endParaRPr lang="pt-BR" sz="3500" dirty="0">
              <a:latin typeface="Arial" panose="020B0604020202020204" pitchFamily="34" charset="0"/>
              <a:cs typeface="Arial" panose="020B0604020202020204" pitchFamily="34" charset="0"/>
            </a:endParaRPr>
          </a:p>
        </p:txBody>
      </p:sp>
      <p:sp>
        <p:nvSpPr>
          <p:cNvPr id="4" name="CaixaDeTexto 3"/>
          <p:cNvSpPr txBox="1"/>
          <p:nvPr/>
        </p:nvSpPr>
        <p:spPr>
          <a:xfrm>
            <a:off x="4318476" y="5339389"/>
            <a:ext cx="8699434" cy="1661993"/>
          </a:xfrm>
          <a:prstGeom prst="rect">
            <a:avLst/>
          </a:prstGeom>
          <a:noFill/>
        </p:spPr>
        <p:txBody>
          <a:bodyPr wrap="square" rtlCol="0">
            <a:spAutoFit/>
          </a:bodyPr>
          <a:lstStyle/>
          <a:p>
            <a:r>
              <a:rPr lang="pt-BR" sz="10200" b="1" dirty="0">
                <a:solidFill>
                  <a:srgbClr val="EAEAEA"/>
                </a:solidFill>
                <a:latin typeface="Arial Black" panose="020B0A04020102020204" pitchFamily="34" charset="0"/>
                <a:cs typeface="Arial" panose="020B0604020202020204" pitchFamily="34" charset="0"/>
              </a:rPr>
              <a:t>[THINK 11]</a:t>
            </a:r>
          </a:p>
        </p:txBody>
      </p:sp>
      <p:sp>
        <p:nvSpPr>
          <p:cNvPr id="5" name="Retângulo 4"/>
          <p:cNvSpPr/>
          <p:nvPr/>
        </p:nvSpPr>
        <p:spPr>
          <a:xfrm>
            <a:off x="2964425" y="0"/>
            <a:ext cx="4931345" cy="147732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6" name="Retângulo 5"/>
          <p:cNvSpPr/>
          <p:nvPr/>
        </p:nvSpPr>
        <p:spPr>
          <a:xfrm>
            <a:off x="3967316" y="5482771"/>
            <a:ext cx="3377381" cy="13752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Tree>
    <p:extLst>
      <p:ext uri="{BB962C8B-B14F-4D97-AF65-F5344CB8AC3E}">
        <p14:creationId xmlns:p14="http://schemas.microsoft.com/office/powerpoint/2010/main" val="32672195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0" y="0"/>
            <a:ext cx="12192000" cy="6858000"/>
          </a:xfrm>
          <a:prstGeom prst="rect">
            <a:avLst/>
          </a:prstGeom>
          <a:gradFill>
            <a:gsLst>
              <a:gs pos="69000">
                <a:srgbClr val="FFE8B9"/>
              </a:gs>
              <a:gs pos="0">
                <a:schemeClr val="accent4">
                  <a:lumMod val="20000"/>
                  <a:lumOff val="80000"/>
                </a:schemeClr>
              </a:gs>
              <a:gs pos="100000">
                <a:schemeClr val="accent4">
                  <a:lumMod val="105000"/>
                  <a:satMod val="109000"/>
                  <a:tint val="81000"/>
                </a:schemeClr>
              </a:gs>
            </a:gsLst>
            <a:lin ang="10800000" scaled="0"/>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pt-BR"/>
          </a:p>
        </p:txBody>
      </p:sp>
      <p:sp>
        <p:nvSpPr>
          <p:cNvPr id="2" name="Título 1"/>
          <p:cNvSpPr>
            <a:spLocks noGrp="1"/>
          </p:cNvSpPr>
          <p:nvPr>
            <p:ph type="title"/>
          </p:nvPr>
        </p:nvSpPr>
        <p:spPr>
          <a:xfrm>
            <a:off x="5173372" y="5321826"/>
            <a:ext cx="7071360" cy="796413"/>
          </a:xfrm>
        </p:spPr>
        <p:txBody>
          <a:bodyPr>
            <a:normAutofit/>
          </a:bodyPr>
          <a:lstStyle/>
          <a:p>
            <a:r>
              <a:rPr lang="fr-FR" sz="1800" dirty="0">
                <a:latin typeface="Arial" panose="020B0604020202020204" pitchFamily="34" charset="0"/>
                <a:cs typeface="Arial" panose="020B0604020202020204" pitchFamily="34" charset="0"/>
              </a:rPr>
              <a:t>(Memoirs concerning the </a:t>
            </a:r>
            <a:r>
              <a:rPr lang="en-US" sz="1800" dirty="0">
                <a:latin typeface="Arial" panose="020B0604020202020204" pitchFamily="34" charset="0"/>
                <a:cs typeface="Arial" panose="020B0604020202020204" pitchFamily="34" charset="0"/>
              </a:rPr>
              <a:t>natural history of a species of freshwater polyp with arms in the shape of horns)</a:t>
            </a:r>
            <a:endParaRPr lang="pt-BR" sz="1800" dirty="0">
              <a:latin typeface="Arial" panose="020B0604020202020204" pitchFamily="34" charset="0"/>
              <a:cs typeface="Arial" panose="020B0604020202020204" pitchFamily="34" charset="0"/>
            </a:endParaRPr>
          </a:p>
        </p:txBody>
      </p:sp>
      <p:pic>
        <p:nvPicPr>
          <p:cNvPr id="9218" name="Picture 2" descr="https://www.archive.org/download/mmoirespourservi01trem/page/n6_w4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15175"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tângulo 5"/>
          <p:cNvSpPr/>
          <p:nvPr/>
        </p:nvSpPr>
        <p:spPr>
          <a:xfrm>
            <a:off x="5220929" y="2151727"/>
            <a:ext cx="6809934" cy="3170099"/>
          </a:xfrm>
          <a:prstGeom prst="rect">
            <a:avLst/>
          </a:prstGeom>
        </p:spPr>
        <p:txBody>
          <a:bodyPr wrap="square">
            <a:spAutoFit/>
          </a:bodyPr>
          <a:lstStyle/>
          <a:p>
            <a:r>
              <a:rPr lang="fr-FR" sz="4000" b="1" i="1" dirty="0">
                <a:latin typeface="Arial" panose="020B0604020202020204" pitchFamily="34" charset="0"/>
                <a:cs typeface="Arial" panose="020B0604020202020204" pitchFamily="34" charset="0"/>
              </a:rPr>
              <a:t>Mémoires pour servir à l’histoire d’un genre de polypes d’eau douce, à bras en forme de cornes </a:t>
            </a:r>
            <a:r>
              <a:rPr lang="pt-BR" sz="4000" b="1" dirty="0">
                <a:latin typeface="Arial" panose="020B0604020202020204" pitchFamily="34" charset="0"/>
                <a:cs typeface="Arial" panose="020B0604020202020204" pitchFamily="34" charset="0"/>
              </a:rPr>
              <a:t>(</a:t>
            </a:r>
            <a:r>
              <a:rPr lang="en-US" sz="4000" b="1" dirty="0">
                <a:latin typeface="Arial" panose="020B0604020202020204" pitchFamily="34" charset="0"/>
                <a:cs typeface="Arial" panose="020B0604020202020204" pitchFamily="34" charset="0"/>
              </a:rPr>
              <a:t>1744)</a:t>
            </a:r>
          </a:p>
        </p:txBody>
      </p:sp>
    </p:spTree>
    <p:extLst>
      <p:ext uri="{BB962C8B-B14F-4D97-AF65-F5344CB8AC3E}">
        <p14:creationId xmlns:p14="http://schemas.microsoft.com/office/powerpoint/2010/main" val="1723296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0" y="0"/>
            <a:ext cx="12192000" cy="6858000"/>
          </a:xfrm>
          <a:prstGeom prst="rect">
            <a:avLst/>
          </a:prstGeom>
          <a:solidFill>
            <a:srgbClr val="FFE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p:cNvSpPr>
            <a:spLocks noGrp="1"/>
          </p:cNvSpPr>
          <p:nvPr>
            <p:ph type="title"/>
          </p:nvPr>
        </p:nvSpPr>
        <p:spPr/>
        <p:txBody>
          <a:bodyPr/>
          <a:lstStyle/>
          <a:p>
            <a:r>
              <a:rPr lang="en-US" b="1" dirty="0" smtClean="0">
                <a:latin typeface="Arial" panose="020B0604020202020204" pitchFamily="34" charset="0"/>
                <a:ea typeface="Calibri" panose="020F05020202040A0204" pitchFamily="34" charset="0"/>
                <a:cs typeface="Arial" panose="020B0604020202020204" pitchFamily="34" charset="0"/>
              </a:rPr>
              <a:t>NOS </a:t>
            </a:r>
            <a:r>
              <a:rPr lang="en-US" b="1" dirty="0">
                <a:latin typeface="Arial" panose="020B0604020202020204" pitchFamily="34" charset="0"/>
                <a:ea typeface="Calibri" panose="020F05020202040A0204" pitchFamily="34" charset="0"/>
                <a:cs typeface="Arial" panose="020B0604020202020204" pitchFamily="34" charset="0"/>
              </a:rPr>
              <a:t>features included:</a:t>
            </a:r>
            <a:r>
              <a:rPr lang="pt-BR" sz="4000" b="1" dirty="0">
                <a:latin typeface="Arial" panose="020B0604020202020204" pitchFamily="34" charset="0"/>
                <a:ea typeface="Calibri" panose="020F05020202040A0204" pitchFamily="34" charset="0"/>
                <a:cs typeface="Arial" panose="020B0604020202020204" pitchFamily="34" charset="0"/>
              </a:rPr>
              <a:t/>
            </a:r>
            <a:br>
              <a:rPr lang="pt-BR" sz="4000" b="1" dirty="0">
                <a:latin typeface="Arial" panose="020B0604020202020204" pitchFamily="34" charset="0"/>
                <a:ea typeface="Calibri" panose="020F05020202040A0204" pitchFamily="34" charset="0"/>
                <a:cs typeface="Arial" panose="020B0604020202020204" pitchFamily="34" charset="0"/>
              </a:rPr>
            </a:br>
            <a:endParaRPr lang="pt-BR" b="1" dirty="0">
              <a:latin typeface="Arial" panose="020B0604020202020204" pitchFamily="34" charset="0"/>
              <a:cs typeface="Arial" panose="020B0604020202020204" pitchFamily="34" charset="0"/>
            </a:endParaRPr>
          </a:p>
        </p:txBody>
      </p:sp>
      <p:sp>
        <p:nvSpPr>
          <p:cNvPr id="3" name="Espaço Reservado para Conteúdo 2"/>
          <p:cNvSpPr>
            <a:spLocks noGrp="1"/>
          </p:cNvSpPr>
          <p:nvPr>
            <p:ph idx="1"/>
          </p:nvPr>
        </p:nvSpPr>
        <p:spPr>
          <a:xfrm>
            <a:off x="838200" y="1825625"/>
            <a:ext cx="10515600" cy="3749265"/>
          </a:xfrm>
        </p:spPr>
        <p:txBody>
          <a:bodyPr>
            <a:noAutofit/>
          </a:bodyPr>
          <a:lstStyle/>
          <a:p>
            <a:r>
              <a:rPr lang="en-US" sz="2500" dirty="0">
                <a:latin typeface="Arial" panose="020B0604020202020204" pitchFamily="34" charset="0"/>
                <a:cs typeface="Arial" panose="020B0604020202020204" pitchFamily="34" charset="0"/>
              </a:rPr>
              <a:t>A.	The role of observation and interpretation of </a:t>
            </a:r>
            <a:r>
              <a:rPr lang="en-US" sz="2500" dirty="0" smtClean="0">
                <a:latin typeface="Arial" panose="020B0604020202020204" pitchFamily="34" charset="0"/>
                <a:cs typeface="Arial" panose="020B0604020202020204" pitchFamily="34" charset="0"/>
              </a:rPr>
              <a:t>evidence [</a:t>
            </a:r>
            <a:r>
              <a:rPr lang="en-US" sz="2500" dirty="0" smtClean="0">
                <a:latin typeface="Arial" panose="020B0604020202020204" pitchFamily="34" charset="0"/>
                <a:cs typeface="Arial" panose="020B0604020202020204" pitchFamily="34" charset="0"/>
              </a:rPr>
              <a:t>think 1]; </a:t>
            </a:r>
            <a:r>
              <a:rPr lang="en-US" sz="2500" dirty="0">
                <a:latin typeface="Arial" panose="020B0604020202020204" pitchFamily="34" charset="0"/>
                <a:cs typeface="Arial" panose="020B0604020202020204" pitchFamily="34" charset="0"/>
              </a:rPr>
              <a:t>[think </a:t>
            </a:r>
            <a:r>
              <a:rPr lang="en-US" sz="2500" dirty="0" smtClean="0">
                <a:latin typeface="Arial" panose="020B0604020202020204" pitchFamily="34" charset="0"/>
                <a:cs typeface="Arial" panose="020B0604020202020204" pitchFamily="34" charset="0"/>
              </a:rPr>
              <a:t>9]</a:t>
            </a:r>
            <a:endParaRPr lang="en-US" sz="2500" dirty="0">
              <a:latin typeface="Arial" panose="020B0604020202020204" pitchFamily="34" charset="0"/>
              <a:cs typeface="Arial" panose="020B0604020202020204" pitchFamily="34" charset="0"/>
            </a:endParaRPr>
          </a:p>
          <a:p>
            <a:r>
              <a:rPr lang="en-US" sz="2500" dirty="0" smtClean="0">
                <a:latin typeface="Arial" panose="020B0604020202020204" pitchFamily="34" charset="0"/>
                <a:cs typeface="Arial" panose="020B0604020202020204" pitchFamily="34" charset="0"/>
              </a:rPr>
              <a:t>B</a:t>
            </a:r>
            <a:r>
              <a:rPr lang="en-US" sz="2500" dirty="0">
                <a:latin typeface="Arial" panose="020B0604020202020204" pitchFamily="34" charset="0"/>
                <a:cs typeface="Arial" panose="020B0604020202020204" pitchFamily="34" charset="0"/>
              </a:rPr>
              <a:t>.	The role of scientific </a:t>
            </a:r>
            <a:r>
              <a:rPr lang="en-US" sz="2500" dirty="0" smtClean="0">
                <a:latin typeface="Arial" panose="020B0604020202020204" pitchFamily="34" charset="0"/>
                <a:cs typeface="Arial" panose="020B0604020202020204" pitchFamily="34" charset="0"/>
              </a:rPr>
              <a:t>experiments </a:t>
            </a:r>
            <a:r>
              <a:rPr lang="en-US" sz="2500" dirty="0">
                <a:latin typeface="Arial" panose="020B0604020202020204" pitchFamily="34" charset="0"/>
                <a:cs typeface="Arial" panose="020B0604020202020204" pitchFamily="34" charset="0"/>
              </a:rPr>
              <a:t>[think </a:t>
            </a:r>
            <a:r>
              <a:rPr lang="en-US" sz="2500" dirty="0" smtClean="0">
                <a:latin typeface="Arial" panose="020B0604020202020204" pitchFamily="34" charset="0"/>
                <a:cs typeface="Arial" panose="020B0604020202020204" pitchFamily="34" charset="0"/>
              </a:rPr>
              <a:t>2]; </a:t>
            </a:r>
            <a:endParaRPr lang="en-US" sz="2500" dirty="0">
              <a:latin typeface="Arial" panose="020B0604020202020204" pitchFamily="34" charset="0"/>
              <a:cs typeface="Arial" panose="020B0604020202020204" pitchFamily="34" charset="0"/>
            </a:endParaRPr>
          </a:p>
          <a:p>
            <a:r>
              <a:rPr lang="en-US" sz="2500" dirty="0">
                <a:latin typeface="Arial" panose="020B0604020202020204" pitchFamily="34" charset="0"/>
                <a:cs typeface="Arial" panose="020B0604020202020204" pitchFamily="34" charset="0"/>
              </a:rPr>
              <a:t>C.	The role of scientists' creativity and imagination (scientific inquiry process</a:t>
            </a:r>
            <a:r>
              <a:rPr lang="en-US" sz="2500" dirty="0" smtClean="0">
                <a:latin typeface="Arial" panose="020B0604020202020204" pitchFamily="34" charset="0"/>
                <a:cs typeface="Arial" panose="020B0604020202020204" pitchFamily="34" charset="0"/>
              </a:rPr>
              <a:t>);</a:t>
            </a:r>
            <a:r>
              <a:rPr lang="en-US" sz="2500" dirty="0">
                <a:latin typeface="Arial" panose="020B0604020202020204" pitchFamily="34" charset="0"/>
                <a:cs typeface="Arial" panose="020B0604020202020204" pitchFamily="34" charset="0"/>
              </a:rPr>
              <a:t> [think </a:t>
            </a:r>
            <a:r>
              <a:rPr lang="en-US" sz="2500" dirty="0" smtClean="0">
                <a:latin typeface="Arial" panose="020B0604020202020204" pitchFamily="34" charset="0"/>
                <a:cs typeface="Arial" panose="020B0604020202020204" pitchFamily="34" charset="0"/>
              </a:rPr>
              <a:t>5]; </a:t>
            </a:r>
            <a:endParaRPr lang="en-US" sz="2500" dirty="0">
              <a:latin typeface="Arial" panose="020B0604020202020204" pitchFamily="34" charset="0"/>
              <a:cs typeface="Arial" panose="020B0604020202020204" pitchFamily="34" charset="0"/>
            </a:endParaRPr>
          </a:p>
          <a:p>
            <a:r>
              <a:rPr lang="en-US" sz="2500" dirty="0">
                <a:latin typeface="Arial" panose="020B0604020202020204" pitchFamily="34" charset="0"/>
                <a:cs typeface="Arial" panose="020B0604020202020204" pitchFamily="34" charset="0"/>
              </a:rPr>
              <a:t>D.	Nature of alternative explanations/unexpected </a:t>
            </a:r>
            <a:r>
              <a:rPr lang="en-US" sz="2500" dirty="0" smtClean="0">
                <a:latin typeface="Arial" panose="020B0604020202020204" pitchFamily="34" charset="0"/>
                <a:cs typeface="Arial" panose="020B0604020202020204" pitchFamily="34" charset="0"/>
              </a:rPr>
              <a:t>results </a:t>
            </a:r>
            <a:r>
              <a:rPr lang="en-US" sz="2500" dirty="0">
                <a:latin typeface="Arial" panose="020B0604020202020204" pitchFamily="34" charset="0"/>
                <a:cs typeface="Arial" panose="020B0604020202020204" pitchFamily="34" charset="0"/>
              </a:rPr>
              <a:t>[think </a:t>
            </a:r>
            <a:r>
              <a:rPr lang="en-US" sz="2500" dirty="0" smtClean="0">
                <a:latin typeface="Arial" panose="020B0604020202020204" pitchFamily="34" charset="0"/>
                <a:cs typeface="Arial" panose="020B0604020202020204" pitchFamily="34" charset="0"/>
              </a:rPr>
              <a:t>3]; </a:t>
            </a:r>
            <a:r>
              <a:rPr lang="en-US" sz="2500" dirty="0">
                <a:latin typeface="Arial" panose="020B0604020202020204" pitchFamily="34" charset="0"/>
                <a:cs typeface="Arial" panose="020B0604020202020204" pitchFamily="34" charset="0"/>
              </a:rPr>
              <a:t>[think </a:t>
            </a:r>
            <a:r>
              <a:rPr lang="en-US" sz="2500" dirty="0" smtClean="0">
                <a:latin typeface="Arial" panose="020B0604020202020204" pitchFamily="34" charset="0"/>
                <a:cs typeface="Arial" panose="020B0604020202020204" pitchFamily="34" charset="0"/>
              </a:rPr>
              <a:t>4];  </a:t>
            </a:r>
            <a:r>
              <a:rPr lang="en-US" sz="2500" dirty="0">
                <a:latin typeface="Arial" panose="020B0604020202020204" pitchFamily="34" charset="0"/>
                <a:cs typeface="Arial" panose="020B0604020202020204" pitchFamily="34" charset="0"/>
              </a:rPr>
              <a:t>[think </a:t>
            </a:r>
            <a:r>
              <a:rPr lang="en-US" sz="2500" dirty="0" smtClean="0">
                <a:latin typeface="Arial" panose="020B0604020202020204" pitchFamily="34" charset="0"/>
                <a:cs typeface="Arial" panose="020B0604020202020204" pitchFamily="34" charset="0"/>
              </a:rPr>
              <a:t>6]; </a:t>
            </a:r>
            <a:r>
              <a:rPr lang="en-US" sz="2500" dirty="0">
                <a:latin typeface="Arial" panose="020B0604020202020204" pitchFamily="34" charset="0"/>
                <a:cs typeface="Arial" panose="020B0604020202020204" pitchFamily="34" charset="0"/>
              </a:rPr>
              <a:t>[think </a:t>
            </a:r>
            <a:r>
              <a:rPr lang="en-US" sz="2500" dirty="0" smtClean="0">
                <a:latin typeface="Arial" panose="020B0604020202020204" pitchFamily="34" charset="0"/>
                <a:cs typeface="Arial" panose="020B0604020202020204" pitchFamily="34" charset="0"/>
              </a:rPr>
              <a:t>8]; </a:t>
            </a:r>
            <a:endParaRPr lang="en-US" sz="2500" dirty="0">
              <a:latin typeface="Arial" panose="020B0604020202020204" pitchFamily="34" charset="0"/>
              <a:cs typeface="Arial" panose="020B0604020202020204" pitchFamily="34" charset="0"/>
            </a:endParaRPr>
          </a:p>
          <a:p>
            <a:r>
              <a:rPr lang="en-US" sz="2500" dirty="0">
                <a:latin typeface="Arial" panose="020B0604020202020204" pitchFamily="34" charset="0"/>
                <a:cs typeface="Arial" panose="020B0604020202020204" pitchFamily="34" charset="0"/>
              </a:rPr>
              <a:t>E.	Response to criticism/skepticism</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[think </a:t>
            </a:r>
            <a:r>
              <a:rPr lang="en-US" sz="2500" dirty="0" smtClean="0">
                <a:latin typeface="Arial" panose="020B0604020202020204" pitchFamily="34" charset="0"/>
                <a:cs typeface="Arial" panose="020B0604020202020204" pitchFamily="34" charset="0"/>
              </a:rPr>
              <a:t>7]; </a:t>
            </a:r>
            <a:r>
              <a:rPr lang="en-US" sz="2500" dirty="0" smtClean="0">
                <a:latin typeface="Arial" panose="020B0604020202020204" pitchFamily="34" charset="0"/>
                <a:cs typeface="Arial" panose="020B0604020202020204" pitchFamily="34" charset="0"/>
              </a:rPr>
              <a:t>[</a:t>
            </a:r>
            <a:r>
              <a:rPr lang="en-US" sz="2500" dirty="0">
                <a:latin typeface="Arial" panose="020B0604020202020204" pitchFamily="34" charset="0"/>
                <a:cs typeface="Arial" panose="020B0604020202020204" pitchFamily="34" charset="0"/>
              </a:rPr>
              <a:t>think </a:t>
            </a:r>
            <a:r>
              <a:rPr lang="en-US" sz="2500" dirty="0" smtClean="0">
                <a:latin typeface="Arial" panose="020B0604020202020204" pitchFamily="34" charset="0"/>
                <a:cs typeface="Arial" panose="020B0604020202020204" pitchFamily="34" charset="0"/>
              </a:rPr>
              <a:t>10]; </a:t>
            </a:r>
            <a:endParaRPr lang="en-US" sz="2500" dirty="0">
              <a:latin typeface="Arial" panose="020B0604020202020204" pitchFamily="34" charset="0"/>
              <a:cs typeface="Arial" panose="020B0604020202020204" pitchFamily="34" charset="0"/>
            </a:endParaRPr>
          </a:p>
          <a:p>
            <a:r>
              <a:rPr lang="en-US" sz="2500" dirty="0">
                <a:latin typeface="Arial" panose="020B0604020202020204" pitchFamily="34" charset="0"/>
                <a:cs typeface="Arial" panose="020B0604020202020204" pitchFamily="34" charset="0"/>
              </a:rPr>
              <a:t>F.	The role of the theory-laden on results </a:t>
            </a:r>
            <a:r>
              <a:rPr lang="en-US" sz="2500" dirty="0" smtClean="0">
                <a:latin typeface="Arial" panose="020B0604020202020204" pitchFamily="34" charset="0"/>
                <a:cs typeface="Arial" panose="020B0604020202020204" pitchFamily="34" charset="0"/>
              </a:rPr>
              <a:t>interpretation </a:t>
            </a:r>
            <a:r>
              <a:rPr lang="en-US" sz="2500" dirty="0">
                <a:latin typeface="Arial" panose="020B0604020202020204" pitchFamily="34" charset="0"/>
                <a:cs typeface="Arial" panose="020B0604020202020204" pitchFamily="34" charset="0"/>
              </a:rPr>
              <a:t>[think </a:t>
            </a:r>
            <a:r>
              <a:rPr lang="en-US" sz="2500" dirty="0" smtClean="0">
                <a:latin typeface="Arial" panose="020B0604020202020204" pitchFamily="34" charset="0"/>
                <a:cs typeface="Arial" panose="020B0604020202020204" pitchFamily="34" charset="0"/>
              </a:rPr>
              <a:t>9];</a:t>
            </a:r>
            <a:endParaRPr lang="en-US" sz="2500" dirty="0">
              <a:latin typeface="Arial" panose="020B0604020202020204" pitchFamily="34" charset="0"/>
              <a:cs typeface="Arial" panose="020B0604020202020204" pitchFamily="34" charset="0"/>
            </a:endParaRPr>
          </a:p>
          <a:p>
            <a:endParaRPr lang="pt-BR" sz="2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4516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A313553C-A3F8-6A79-85FF-A432B0E43E79}"/>
              </a:ext>
            </a:extLst>
          </p:cNvPr>
          <p:cNvSpPr/>
          <p:nvPr/>
        </p:nvSpPr>
        <p:spPr>
          <a:xfrm>
            <a:off x="0" y="2997772"/>
            <a:ext cx="12192000" cy="1305287"/>
          </a:xfrm>
          <a:prstGeom prst="rect">
            <a:avLst/>
          </a:prstGeom>
          <a:solidFill>
            <a:srgbClr val="E5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err="1">
                <a:solidFill>
                  <a:schemeClr val="accent4">
                    <a:lumMod val="50000"/>
                  </a:schemeClr>
                </a:solidFill>
                <a:latin typeface="Book Antiqua" panose="02040602050305030304" pitchFamily="18" charset="0"/>
              </a:rPr>
              <a:t>Preserved</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drawings</a:t>
            </a:r>
            <a:r>
              <a:rPr lang="pt-BR" dirty="0">
                <a:solidFill>
                  <a:schemeClr val="accent4">
                    <a:lumMod val="50000"/>
                  </a:schemeClr>
                </a:solidFill>
                <a:latin typeface="Book Antiqua" panose="02040602050305030304" pitchFamily="18" charset="0"/>
              </a:rPr>
              <a:t> show </a:t>
            </a:r>
            <a:r>
              <a:rPr lang="pt-BR" dirty="0" err="1">
                <a:solidFill>
                  <a:schemeClr val="accent4">
                    <a:lumMod val="50000"/>
                  </a:schemeClr>
                </a:solidFill>
                <a:latin typeface="Book Antiqua" panose="02040602050305030304" pitchFamily="18" charset="0"/>
              </a:rPr>
              <a:t>the</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land</a:t>
            </a:r>
            <a:r>
              <a:rPr lang="pt-BR" dirty="0">
                <a:solidFill>
                  <a:schemeClr val="accent4">
                    <a:lumMod val="50000"/>
                  </a:schemeClr>
                </a:solidFill>
                <a:latin typeface="Book Antiqua" panose="02040602050305030304" pitchFamily="18" charset="0"/>
              </a:rPr>
              <a:t> as a </a:t>
            </a:r>
            <a:r>
              <a:rPr lang="pt-BR" dirty="0" err="1">
                <a:solidFill>
                  <a:schemeClr val="accent4">
                    <a:lumMod val="50000"/>
                  </a:schemeClr>
                </a:solidFill>
                <a:latin typeface="Book Antiqua" panose="02040602050305030304" pitchFamily="18" charset="0"/>
              </a:rPr>
              <a:t>lush</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place</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composed</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of</a:t>
            </a:r>
            <a:r>
              <a:rPr lang="pt-BR" dirty="0">
                <a:solidFill>
                  <a:schemeClr val="accent4">
                    <a:lumMod val="50000"/>
                  </a:schemeClr>
                </a:solidFill>
                <a:latin typeface="Book Antiqua" panose="02040602050305030304" pitchFamily="18" charset="0"/>
              </a:rPr>
              <a:t> a series </a:t>
            </a:r>
            <a:r>
              <a:rPr lang="pt-BR" dirty="0" err="1">
                <a:solidFill>
                  <a:schemeClr val="accent4">
                    <a:lumMod val="50000"/>
                  </a:schemeClr>
                </a:solidFill>
                <a:latin typeface="Book Antiqua" panose="02040602050305030304" pitchFamily="18" charset="0"/>
              </a:rPr>
              <a:t>of</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well-designed</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gardens</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with</a:t>
            </a:r>
            <a:r>
              <a:rPr lang="pt-BR" dirty="0">
                <a:solidFill>
                  <a:schemeClr val="accent4">
                    <a:lumMod val="50000"/>
                  </a:schemeClr>
                </a:solidFill>
                <a:latin typeface="Book Antiqua" panose="02040602050305030304" pitchFamily="18" charset="0"/>
              </a:rPr>
              <a:t> </a:t>
            </a:r>
            <a:r>
              <a:rPr lang="en-US" sz="1800" dirty="0">
                <a:solidFill>
                  <a:schemeClr val="accent4">
                    <a:lumMod val="50000"/>
                  </a:schemeClr>
                </a:solidFill>
                <a:effectLst/>
                <a:latin typeface="Times New Roman" panose="02020603050405020304" pitchFamily="18" charset="0"/>
                <a:ea typeface="Calibri" panose="020F0502020204030204" pitchFamily="34" charset="0"/>
              </a:rPr>
              <a:t>many trees trimmed in conical shapes, hedge-covered tunnels, a symmetrical system of interconnected paths from one part of the gardens to another and an elegant ornamental system of ponds containing several species of exotic fish</a:t>
            </a:r>
            <a:r>
              <a:rPr lang="pt-BR" sz="1800" dirty="0">
                <a:solidFill>
                  <a:schemeClr val="accent4">
                    <a:lumMod val="50000"/>
                  </a:schemeClr>
                </a:solidFill>
                <a:latin typeface="Times New Roman" panose="02020603050405020304" pitchFamily="18" charset="0"/>
                <a:ea typeface="Calibri" panose="020F0502020204030204" pitchFamily="34" charset="0"/>
              </a:rPr>
              <a:t>. </a:t>
            </a:r>
            <a:r>
              <a:rPr lang="pt-BR" dirty="0">
                <a:solidFill>
                  <a:schemeClr val="accent4">
                    <a:lumMod val="50000"/>
                  </a:schemeClr>
                </a:solidFill>
                <a:latin typeface="Book Antiqua" panose="02040602050305030304" pitchFamily="18" charset="0"/>
              </a:rPr>
              <a:t>Over </a:t>
            </a:r>
            <a:r>
              <a:rPr lang="pt-BR" dirty="0" err="1">
                <a:solidFill>
                  <a:schemeClr val="accent4">
                    <a:lumMod val="50000"/>
                  </a:schemeClr>
                </a:solidFill>
                <a:latin typeface="Book Antiqua" panose="02040602050305030304" pitchFamily="18" charset="0"/>
              </a:rPr>
              <a:t>the</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centuries</a:t>
            </a:r>
            <a:r>
              <a:rPr lang="pt-BR" dirty="0">
                <a:solidFill>
                  <a:schemeClr val="accent4">
                    <a:lumMod val="50000"/>
                  </a:schemeClr>
                </a:solidFill>
                <a:latin typeface="Book Antiqua" panose="02040602050305030304" pitchFamily="18" charset="0"/>
              </a:rPr>
              <a:t>, it </a:t>
            </a:r>
            <a:r>
              <a:rPr lang="pt-BR" dirty="0" err="1">
                <a:solidFill>
                  <a:schemeClr val="accent4">
                    <a:lumMod val="50000"/>
                  </a:schemeClr>
                </a:solidFill>
                <a:latin typeface="Book Antiqua" panose="02040602050305030304" pitchFamily="18" charset="0"/>
              </a:rPr>
              <a:t>has</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gone</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through</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several</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owners</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and</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renovations</a:t>
            </a:r>
            <a:r>
              <a:rPr lang="pt-BR" dirty="0">
                <a:solidFill>
                  <a:schemeClr val="accent4">
                    <a:lumMod val="50000"/>
                  </a:schemeClr>
                </a:solidFill>
                <a:latin typeface="Book Antiqua" panose="02040602050305030304" pitchFamily="18" charset="0"/>
              </a:rPr>
              <a:t>. </a:t>
            </a:r>
          </a:p>
        </p:txBody>
      </p:sp>
      <p:pic>
        <p:nvPicPr>
          <p:cNvPr id="7" name="Picture 2" descr="[The+parterres+of+the+flower+garden.jpg]">
            <a:extLst>
              <a:ext uri="{FF2B5EF4-FFF2-40B4-BE49-F238E27FC236}">
                <a16:creationId xmlns:a16="http://schemas.microsoft.com/office/drawing/2014/main" id="{CCABD0C9-3242-EC69-6018-35DB826549B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322"/>
          <a:stretch/>
        </p:blipFill>
        <p:spPr bwMode="auto">
          <a:xfrm>
            <a:off x="0" y="0"/>
            <a:ext cx="4260029" cy="29977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dhzhw.files.wordpress.com/2012/06/general-view-of-the-orangerie.jpg?w=1400&amp;h=">
            <a:extLst>
              <a:ext uri="{FF2B5EF4-FFF2-40B4-BE49-F238E27FC236}">
                <a16:creationId xmlns:a16="http://schemas.microsoft.com/office/drawing/2014/main" id="{F5215EE7-7C11-D997-8582-0B47D0E682E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73" r="2946" b="7828"/>
          <a:stretch/>
        </p:blipFill>
        <p:spPr bwMode="auto">
          <a:xfrm>
            <a:off x="4173967" y="0"/>
            <a:ext cx="4037704" cy="30346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he+large+vivarium+with+the+green+berceaux.jpg]">
            <a:extLst>
              <a:ext uri="{FF2B5EF4-FFF2-40B4-BE49-F238E27FC236}">
                <a16:creationId xmlns:a16="http://schemas.microsoft.com/office/drawing/2014/main" id="{497CDE66-C92A-01C3-1DD9-C0DF637EE47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689" r="2893" b="10322"/>
          <a:stretch/>
        </p:blipFill>
        <p:spPr bwMode="auto">
          <a:xfrm>
            <a:off x="8154296" y="0"/>
            <a:ext cx="4037704" cy="2997772"/>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A6AA1BD1-EC0D-7C36-B683-F37CD419F6C4}"/>
              </a:ext>
            </a:extLst>
          </p:cNvPr>
          <p:cNvSpPr txBox="1"/>
          <p:nvPr/>
        </p:nvSpPr>
        <p:spPr>
          <a:xfrm>
            <a:off x="3344051" y="6128650"/>
            <a:ext cx="7553445" cy="646331"/>
          </a:xfrm>
          <a:prstGeom prst="rect">
            <a:avLst/>
          </a:prstGeom>
          <a:noFill/>
        </p:spPr>
        <p:txBody>
          <a:bodyPr wrap="square" rtlCol="0">
            <a:spAutoFit/>
          </a:bodyPr>
          <a:lstStyle/>
          <a:p>
            <a:r>
              <a:rPr lang="pt-BR" dirty="0">
                <a:solidFill>
                  <a:schemeClr val="accent4">
                    <a:lumMod val="50000"/>
                  </a:schemeClr>
                </a:solidFill>
                <a:latin typeface="Book Antiqua" panose="02040602050305030304" pitchFamily="18" charset="0"/>
              </a:rPr>
              <a:t>Today, </a:t>
            </a:r>
            <a:r>
              <a:rPr lang="pt-BR" dirty="0" err="1">
                <a:solidFill>
                  <a:schemeClr val="accent4">
                    <a:lumMod val="50000"/>
                  </a:schemeClr>
                </a:solidFill>
                <a:latin typeface="Book Antiqua" panose="02040602050305030304" pitchFamily="18" charset="0"/>
              </a:rPr>
              <a:t>the</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Catshuis</a:t>
            </a:r>
            <a:r>
              <a:rPr lang="pt-BR" dirty="0">
                <a:solidFill>
                  <a:schemeClr val="accent4">
                    <a:lumMod val="50000"/>
                  </a:schemeClr>
                </a:solidFill>
                <a:latin typeface="Book Antiqua" panose="02040602050305030304" pitchFamily="18" charset="0"/>
              </a:rPr>
              <a:t>, a </a:t>
            </a:r>
            <a:r>
              <a:rPr lang="pt-BR" dirty="0" err="1">
                <a:solidFill>
                  <a:schemeClr val="accent4">
                    <a:lumMod val="50000"/>
                  </a:schemeClr>
                </a:solidFill>
                <a:latin typeface="Book Antiqua" panose="02040602050305030304" pitchFamily="18" charset="0"/>
              </a:rPr>
              <a:t>National</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Monument</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inside</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the</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Sorgvliet</a:t>
            </a:r>
            <a:r>
              <a:rPr lang="pt-BR" dirty="0">
                <a:solidFill>
                  <a:schemeClr val="accent4">
                    <a:lumMod val="50000"/>
                  </a:schemeClr>
                </a:solidFill>
                <a:latin typeface="Book Antiqua" panose="02040602050305030304" pitchFamily="18" charset="0"/>
              </a:rPr>
              <a:t> Park, </a:t>
            </a:r>
            <a:br>
              <a:rPr lang="pt-BR" dirty="0">
                <a:solidFill>
                  <a:schemeClr val="accent4">
                    <a:lumMod val="50000"/>
                  </a:schemeClr>
                </a:solidFill>
                <a:latin typeface="Book Antiqua" panose="02040602050305030304" pitchFamily="18" charset="0"/>
              </a:rPr>
            </a:br>
            <a:r>
              <a:rPr lang="pt-BR" dirty="0" err="1">
                <a:solidFill>
                  <a:schemeClr val="accent4">
                    <a:lumMod val="50000"/>
                  </a:schemeClr>
                </a:solidFill>
                <a:latin typeface="Book Antiqua" panose="02040602050305030304" pitchFamily="18" charset="0"/>
              </a:rPr>
              <a:t>is</a:t>
            </a:r>
            <a:r>
              <a:rPr lang="pt-BR" dirty="0">
                <a:solidFill>
                  <a:schemeClr val="accent4">
                    <a:lumMod val="50000"/>
                  </a:schemeClr>
                </a:solidFill>
                <a:latin typeface="Book Antiqua" panose="02040602050305030304" pitchFamily="18" charset="0"/>
              </a:rPr>
              <a:t> a </a:t>
            </a:r>
            <a:r>
              <a:rPr lang="pt-BR" dirty="0" err="1">
                <a:solidFill>
                  <a:schemeClr val="accent4">
                    <a:lumMod val="50000"/>
                  </a:schemeClr>
                </a:solidFill>
                <a:latin typeface="Book Antiqua" panose="02040602050305030304" pitchFamily="18" charset="0"/>
              </a:rPr>
              <a:t>reception</a:t>
            </a:r>
            <a:r>
              <a:rPr lang="pt-BR" dirty="0">
                <a:solidFill>
                  <a:schemeClr val="accent4">
                    <a:lumMod val="50000"/>
                  </a:schemeClr>
                </a:solidFill>
                <a:latin typeface="Book Antiqua" panose="02040602050305030304" pitchFamily="18" charset="0"/>
              </a:rPr>
              <a:t> centre for </a:t>
            </a:r>
            <a:r>
              <a:rPr lang="pt-BR" dirty="0" err="1">
                <a:solidFill>
                  <a:schemeClr val="accent4">
                    <a:lumMod val="50000"/>
                  </a:schemeClr>
                </a:solidFill>
                <a:latin typeface="Book Antiqua" panose="02040602050305030304" pitchFamily="18" charset="0"/>
              </a:rPr>
              <a:t>the</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Netherlands</a:t>
            </a:r>
            <a:r>
              <a:rPr lang="pt-BR" dirty="0">
                <a:solidFill>
                  <a:schemeClr val="accent4">
                    <a:lumMod val="50000"/>
                  </a:schemeClr>
                </a:solidFill>
                <a:latin typeface="Book Antiqua" panose="02040602050305030304" pitchFamily="18" charset="0"/>
              </a:rPr>
              <a:t> </a:t>
            </a:r>
            <a:r>
              <a:rPr lang="pt-BR" dirty="0" err="1">
                <a:solidFill>
                  <a:schemeClr val="accent4">
                    <a:lumMod val="50000"/>
                  </a:schemeClr>
                </a:solidFill>
                <a:latin typeface="Book Antiqua" panose="02040602050305030304" pitchFamily="18" charset="0"/>
              </a:rPr>
              <a:t>government</a:t>
            </a:r>
            <a:r>
              <a:rPr lang="pt-BR" dirty="0">
                <a:solidFill>
                  <a:schemeClr val="accent4">
                    <a:lumMod val="50000"/>
                  </a:schemeClr>
                </a:solidFill>
                <a:latin typeface="Book Antiqua" panose="02040602050305030304" pitchFamily="18" charset="0"/>
              </a:rPr>
              <a:t>.</a:t>
            </a:r>
            <a:endParaRPr lang="pt-BR" dirty="0"/>
          </a:p>
        </p:txBody>
      </p:sp>
      <p:pic>
        <p:nvPicPr>
          <p:cNvPr id="13" name="Imagem 12">
            <a:extLst>
              <a:ext uri="{FF2B5EF4-FFF2-40B4-BE49-F238E27FC236}">
                <a16:creationId xmlns:a16="http://schemas.microsoft.com/office/drawing/2014/main" id="{23389736-B92F-375F-403D-6320B99F9C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392" y="4395653"/>
            <a:ext cx="2370417" cy="2379328"/>
          </a:xfrm>
          <a:prstGeom prst="rect">
            <a:avLst/>
          </a:prstGeom>
        </p:spPr>
      </p:pic>
    </p:spTree>
    <p:extLst>
      <p:ext uri="{BB962C8B-B14F-4D97-AF65-F5344CB8AC3E}">
        <p14:creationId xmlns:p14="http://schemas.microsoft.com/office/powerpoint/2010/main" val="40787189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Imagem 3"/>
          <p:cNvPicPr>
            <a:picLocks noChangeAspect="1"/>
          </p:cNvPicPr>
          <p:nvPr/>
        </p:nvPicPr>
        <p:blipFill>
          <a:blip r:embed="rId2"/>
          <a:stretch>
            <a:fillRect/>
          </a:stretch>
        </p:blipFill>
        <p:spPr>
          <a:xfrm>
            <a:off x="0" y="0"/>
            <a:ext cx="12173567" cy="6858000"/>
          </a:xfrm>
          <a:prstGeom prst="rect">
            <a:avLst/>
          </a:prstGeom>
        </p:spPr>
      </p:pic>
    </p:spTree>
    <p:extLst>
      <p:ext uri="{BB962C8B-B14F-4D97-AF65-F5344CB8AC3E}">
        <p14:creationId xmlns:p14="http://schemas.microsoft.com/office/powerpoint/2010/main" val="16639779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rotWithShape="1">
          <a:blip r:embed="rId2">
            <a:extLst>
              <a:ext uri="{28A0092B-C50C-407E-A947-70E740481C1C}">
                <a14:useLocalDpi xmlns:a14="http://schemas.microsoft.com/office/drawing/2010/main" val="0"/>
              </a:ext>
            </a:extLst>
          </a:blip>
          <a:srcRect l="3220" t="6169" r="22398" b="62587"/>
          <a:stretch/>
        </p:blipFill>
        <p:spPr>
          <a:xfrm>
            <a:off x="0" y="0"/>
            <a:ext cx="12192000" cy="6858000"/>
          </a:xfrm>
          <a:prstGeom prst="rect">
            <a:avLst/>
          </a:prstGeom>
        </p:spPr>
      </p:pic>
    </p:spTree>
    <p:extLst>
      <p:ext uri="{BB962C8B-B14F-4D97-AF65-F5344CB8AC3E}">
        <p14:creationId xmlns:p14="http://schemas.microsoft.com/office/powerpoint/2010/main" val="4310157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4186982" y="0"/>
            <a:ext cx="8005018" cy="5565227"/>
          </a:xfrm>
          <a:prstGeom prst="rect">
            <a:avLst/>
          </a:prstGeom>
          <a:solidFill>
            <a:srgbClr val="FFF0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p:cNvPicPr>
            <a:picLocks noChangeAspect="1"/>
          </p:cNvPicPr>
          <p:nvPr/>
        </p:nvPicPr>
        <p:blipFill>
          <a:blip r:embed="rId2"/>
          <a:stretch>
            <a:fillRect/>
          </a:stretch>
        </p:blipFill>
        <p:spPr>
          <a:xfrm>
            <a:off x="4186982" y="3382"/>
            <a:ext cx="4718809" cy="5561845"/>
          </a:xfrm>
          <a:prstGeom prst="rect">
            <a:avLst/>
          </a:prstGeom>
        </p:spPr>
      </p:pic>
      <p:sp>
        <p:nvSpPr>
          <p:cNvPr id="12" name="Retângulo 11"/>
          <p:cNvSpPr/>
          <p:nvPr/>
        </p:nvSpPr>
        <p:spPr>
          <a:xfrm>
            <a:off x="8126361" y="3749344"/>
            <a:ext cx="3911789" cy="1538883"/>
          </a:xfrm>
          <a:prstGeom prst="rect">
            <a:avLst/>
          </a:prstGeom>
        </p:spPr>
        <p:txBody>
          <a:bodyPr wrap="square">
            <a:spAutoFit/>
          </a:bodyPr>
          <a:lstStyle/>
          <a:p>
            <a:pPr algn="just"/>
            <a:r>
              <a:rPr lang="en-US" sz="4000" b="1" dirty="0">
                <a:solidFill>
                  <a:schemeClr val="bg2">
                    <a:lumMod val="50000"/>
                  </a:schemeClr>
                </a:solidFill>
                <a:latin typeface="Arial" panose="020B0604020202020204" pitchFamily="34" charset="0"/>
                <a:cs typeface="Arial" panose="020B0604020202020204" pitchFamily="34" charset="0"/>
              </a:rPr>
              <a:t>Fig. 1</a:t>
            </a:r>
            <a:r>
              <a:rPr lang="en-US" sz="4000" b="1" dirty="0">
                <a:latin typeface="Arial" panose="020B0604020202020204" pitchFamily="34" charset="0"/>
                <a:cs typeface="Arial" panose="020B0604020202020204" pitchFamily="34" charset="0"/>
              </a:rPr>
              <a:t>. </a:t>
            </a:r>
          </a:p>
          <a:p>
            <a:pPr algn="just"/>
            <a:r>
              <a:rPr lang="en-US" dirty="0">
                <a:latin typeface="YwvnmtTimesLTStd-Roman"/>
              </a:rPr>
              <a:t>Three green polyps (ab; </a:t>
            </a:r>
            <a:r>
              <a:rPr lang="en-US" dirty="0" err="1">
                <a:latin typeface="YwvnmtTimesLTStd-Roman"/>
              </a:rPr>
              <a:t>dk</a:t>
            </a:r>
            <a:r>
              <a:rPr lang="en-US" dirty="0">
                <a:latin typeface="YwvnmtTimesLTStd-Roman"/>
              </a:rPr>
              <a:t>; </a:t>
            </a:r>
            <a:r>
              <a:rPr lang="en-US" dirty="0" err="1">
                <a:latin typeface="YwvnmtTimesLTStd-Roman"/>
              </a:rPr>
              <a:t>ig</a:t>
            </a:r>
            <a:r>
              <a:rPr lang="en-US" dirty="0">
                <a:latin typeface="YwvnmtTimesLTStd-Roman"/>
              </a:rPr>
              <a:t>) attached in a leaf of water lentil (</a:t>
            </a:r>
            <a:r>
              <a:rPr lang="en-US" dirty="0" err="1">
                <a:latin typeface="YwvnmtTimesLTStd-Roman"/>
              </a:rPr>
              <a:t>ef</a:t>
            </a:r>
            <a:r>
              <a:rPr lang="en-US" dirty="0">
                <a:latin typeface="YwvnmtTimesLTStd-Roman"/>
              </a:rPr>
              <a:t>). </a:t>
            </a:r>
          </a:p>
          <a:p>
            <a:pPr algn="just"/>
            <a:r>
              <a:rPr lang="en-US" dirty="0">
                <a:latin typeface="YwvnmtTimesLTStd-Roman"/>
              </a:rPr>
              <a:t>In “c”, the “arms” of a polyp (ab).</a:t>
            </a:r>
            <a:endParaRPr lang="pt-BR" dirty="0"/>
          </a:p>
        </p:txBody>
      </p:sp>
      <p:pic>
        <p:nvPicPr>
          <p:cNvPr id="7" name="Picture 2" descr="https://www.journal18.org/wp-content/uploads/Fig.3-resized-1.jpe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8800"/>
                    </a14:imgEffect>
                    <a14:imgEffect>
                      <a14:brightnessContrast bright="6000"/>
                    </a14:imgEffect>
                  </a14:imgLayer>
                </a14:imgProps>
              </a:ext>
              <a:ext uri="{28A0092B-C50C-407E-A947-70E740481C1C}">
                <a14:useLocalDpi xmlns:a14="http://schemas.microsoft.com/office/drawing/2010/main" val="0"/>
              </a:ext>
            </a:extLst>
          </a:blip>
          <a:srcRect l="26847" t="40779" r="17354" b="4753"/>
          <a:stretch/>
        </p:blipFill>
        <p:spPr bwMode="auto">
          <a:xfrm>
            <a:off x="0" y="0"/>
            <a:ext cx="4186982" cy="5565228"/>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4186982" y="5565226"/>
            <a:ext cx="8079475" cy="1323439"/>
          </a:xfrm>
          <a:prstGeom prst="rect">
            <a:avLst/>
          </a:prstGeom>
          <a:noFill/>
        </p:spPr>
        <p:txBody>
          <a:bodyPr wrap="square" rtlCol="0">
            <a:spAutoFit/>
          </a:bodyPr>
          <a:lstStyle/>
          <a:p>
            <a:r>
              <a:rPr lang="pt-BR" sz="8000" dirty="0">
                <a:solidFill>
                  <a:schemeClr val="bg1">
                    <a:lumMod val="75000"/>
                  </a:schemeClr>
                </a:solidFill>
                <a:latin typeface="Arial" panose="020B0604020202020204" pitchFamily="34" charset="0"/>
                <a:cs typeface="Arial" panose="020B0604020202020204" pitchFamily="34" charset="0"/>
              </a:rPr>
              <a:t>THE CREATURE</a:t>
            </a:r>
          </a:p>
        </p:txBody>
      </p:sp>
    </p:spTree>
    <p:extLst>
      <p:ext uri="{BB962C8B-B14F-4D97-AF65-F5344CB8AC3E}">
        <p14:creationId xmlns:p14="http://schemas.microsoft.com/office/powerpoint/2010/main" val="39479341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892242" y="0"/>
            <a:ext cx="5276660" cy="6858000"/>
          </a:xfrm>
          <a:prstGeom prst="rect">
            <a:avLst/>
          </a:prstGeom>
          <a:solidFill>
            <a:srgbClr val="FFEC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0" y="0"/>
            <a:ext cx="5407572" cy="6858000"/>
          </a:xfrm>
          <a:prstGeom prst="rect">
            <a:avLst/>
          </a:prstGeom>
          <a:solidFill>
            <a:srgbClr val="FFEC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p:cNvSpPr>
            <a:spLocks noGrp="1"/>
          </p:cNvSpPr>
          <p:nvPr>
            <p:ph type="title"/>
          </p:nvPr>
        </p:nvSpPr>
        <p:spPr>
          <a:xfrm>
            <a:off x="4035757" y="3144718"/>
            <a:ext cx="3427685" cy="1497724"/>
          </a:xfrm>
        </p:spPr>
        <p:txBody>
          <a:bodyPr>
            <a:noAutofit/>
          </a:bodyPr>
          <a:lstStyle/>
          <a:p>
            <a:pPr algn="ctr"/>
            <a:r>
              <a:rPr lang="pt-BR" sz="8000" b="1" dirty="0">
                <a:solidFill>
                  <a:schemeClr val="accent4">
                    <a:lumMod val="20000"/>
                    <a:lumOff val="80000"/>
                  </a:schemeClr>
                </a:solidFill>
                <a:latin typeface="Arial" panose="020B0604020202020204" pitchFamily="34" charset="0"/>
                <a:cs typeface="Arial" panose="020B0604020202020204" pitchFamily="34" charset="0"/>
              </a:rPr>
              <a:t>M</a:t>
            </a:r>
            <a:r>
              <a:rPr lang="pt-BR" sz="5000" b="1" dirty="0">
                <a:solidFill>
                  <a:schemeClr val="accent4">
                    <a:lumMod val="20000"/>
                    <a:lumOff val="80000"/>
                  </a:schemeClr>
                </a:solidFill>
                <a:latin typeface="Arial" panose="020B0604020202020204" pitchFamily="34" charset="0"/>
                <a:cs typeface="Arial" panose="020B0604020202020204" pitchFamily="34" charset="0"/>
              </a:rPr>
              <a:t/>
            </a:r>
            <a:br>
              <a:rPr lang="pt-BR" sz="5000" b="1" dirty="0">
                <a:solidFill>
                  <a:schemeClr val="accent4">
                    <a:lumMod val="20000"/>
                    <a:lumOff val="80000"/>
                  </a:schemeClr>
                </a:solidFill>
                <a:latin typeface="Arial" panose="020B0604020202020204" pitchFamily="34" charset="0"/>
                <a:cs typeface="Arial" panose="020B0604020202020204" pitchFamily="34" charset="0"/>
              </a:rPr>
            </a:br>
            <a:r>
              <a:rPr lang="pt-BR" sz="5000" b="1" dirty="0">
                <a:solidFill>
                  <a:schemeClr val="accent4">
                    <a:lumMod val="20000"/>
                    <a:lumOff val="80000"/>
                  </a:schemeClr>
                </a:solidFill>
                <a:latin typeface="Arial" panose="020B0604020202020204" pitchFamily="34" charset="0"/>
                <a:cs typeface="Arial" panose="020B0604020202020204" pitchFamily="34" charset="0"/>
              </a:rPr>
              <a:t>      O</a:t>
            </a:r>
            <a:br>
              <a:rPr lang="pt-BR" sz="5000" b="1" dirty="0">
                <a:solidFill>
                  <a:schemeClr val="accent4">
                    <a:lumMod val="20000"/>
                    <a:lumOff val="80000"/>
                  </a:schemeClr>
                </a:solidFill>
                <a:latin typeface="Arial" panose="020B0604020202020204" pitchFamily="34" charset="0"/>
                <a:cs typeface="Arial" panose="020B0604020202020204" pitchFamily="34" charset="0"/>
              </a:rPr>
            </a:br>
            <a:r>
              <a:rPr lang="pt-BR" sz="5000" b="1" dirty="0">
                <a:solidFill>
                  <a:schemeClr val="accent4">
                    <a:lumMod val="20000"/>
                    <a:lumOff val="80000"/>
                  </a:schemeClr>
                </a:solidFill>
                <a:latin typeface="Arial" panose="020B0604020202020204" pitchFamily="34" charset="0"/>
                <a:cs typeface="Arial" panose="020B0604020202020204" pitchFamily="34" charset="0"/>
              </a:rPr>
              <a:t>V</a:t>
            </a:r>
            <a:br>
              <a:rPr lang="pt-BR" sz="5000" b="1" dirty="0">
                <a:solidFill>
                  <a:schemeClr val="accent4">
                    <a:lumMod val="20000"/>
                    <a:lumOff val="80000"/>
                  </a:schemeClr>
                </a:solidFill>
                <a:latin typeface="Arial" panose="020B0604020202020204" pitchFamily="34" charset="0"/>
                <a:cs typeface="Arial" panose="020B0604020202020204" pitchFamily="34" charset="0"/>
              </a:rPr>
            </a:br>
            <a:r>
              <a:rPr lang="pt-BR" sz="7500" b="1" dirty="0">
                <a:solidFill>
                  <a:schemeClr val="accent4">
                    <a:lumMod val="20000"/>
                    <a:lumOff val="80000"/>
                  </a:schemeClr>
                </a:solidFill>
                <a:latin typeface="Arial" panose="020B0604020202020204" pitchFamily="34" charset="0"/>
                <a:cs typeface="Arial" panose="020B0604020202020204" pitchFamily="34" charset="0"/>
              </a:rPr>
              <a:t>     E</a:t>
            </a:r>
            <a:r>
              <a:rPr lang="pt-BR" sz="5000" b="1" dirty="0">
                <a:solidFill>
                  <a:schemeClr val="accent4">
                    <a:lumMod val="20000"/>
                    <a:lumOff val="80000"/>
                  </a:schemeClr>
                </a:solidFill>
                <a:latin typeface="Arial" panose="020B0604020202020204" pitchFamily="34" charset="0"/>
                <a:cs typeface="Arial" panose="020B0604020202020204" pitchFamily="34" charset="0"/>
              </a:rPr>
              <a:t/>
            </a:r>
            <a:br>
              <a:rPr lang="pt-BR" sz="5000" b="1" dirty="0">
                <a:solidFill>
                  <a:schemeClr val="accent4">
                    <a:lumMod val="20000"/>
                    <a:lumOff val="80000"/>
                  </a:schemeClr>
                </a:solidFill>
                <a:latin typeface="Arial" panose="020B0604020202020204" pitchFamily="34" charset="0"/>
                <a:cs typeface="Arial" panose="020B0604020202020204" pitchFamily="34" charset="0"/>
              </a:rPr>
            </a:br>
            <a:r>
              <a:rPr lang="pt-BR" sz="5000" b="1" dirty="0">
                <a:solidFill>
                  <a:schemeClr val="accent4">
                    <a:lumMod val="20000"/>
                    <a:lumOff val="80000"/>
                  </a:schemeClr>
                </a:solidFill>
                <a:latin typeface="Arial" panose="020B0604020202020204" pitchFamily="34" charset="0"/>
                <a:cs typeface="Arial" panose="020B0604020202020204" pitchFamily="34" charset="0"/>
              </a:rPr>
              <a:t>M </a:t>
            </a:r>
            <a:br>
              <a:rPr lang="pt-BR" sz="5000" b="1" dirty="0">
                <a:solidFill>
                  <a:schemeClr val="accent4">
                    <a:lumMod val="20000"/>
                    <a:lumOff val="80000"/>
                  </a:schemeClr>
                </a:solidFill>
                <a:latin typeface="Arial" panose="020B0604020202020204" pitchFamily="34" charset="0"/>
                <a:cs typeface="Arial" panose="020B0604020202020204" pitchFamily="34" charset="0"/>
              </a:rPr>
            </a:br>
            <a:r>
              <a:rPr lang="pt-BR" sz="5000" b="1" dirty="0">
                <a:solidFill>
                  <a:schemeClr val="accent4">
                    <a:lumMod val="20000"/>
                    <a:lumOff val="80000"/>
                  </a:schemeClr>
                </a:solidFill>
                <a:latin typeface="Arial" panose="020B0604020202020204" pitchFamily="34" charset="0"/>
                <a:cs typeface="Arial" panose="020B0604020202020204" pitchFamily="34" charset="0"/>
              </a:rPr>
              <a:t>     E</a:t>
            </a:r>
            <a:br>
              <a:rPr lang="pt-BR" sz="5000" b="1" dirty="0">
                <a:solidFill>
                  <a:schemeClr val="accent4">
                    <a:lumMod val="20000"/>
                    <a:lumOff val="80000"/>
                  </a:schemeClr>
                </a:solidFill>
                <a:latin typeface="Arial" panose="020B0604020202020204" pitchFamily="34" charset="0"/>
                <a:cs typeface="Arial" panose="020B0604020202020204" pitchFamily="34" charset="0"/>
              </a:rPr>
            </a:br>
            <a:r>
              <a:rPr lang="pt-BR" sz="5000" b="1" dirty="0">
                <a:solidFill>
                  <a:schemeClr val="accent4">
                    <a:lumMod val="20000"/>
                    <a:lumOff val="80000"/>
                  </a:schemeClr>
                </a:solidFill>
                <a:latin typeface="Arial" panose="020B0604020202020204" pitchFamily="34" charset="0"/>
                <a:cs typeface="Arial" panose="020B0604020202020204" pitchFamily="34" charset="0"/>
              </a:rPr>
              <a:t>N</a:t>
            </a:r>
            <a:br>
              <a:rPr lang="pt-BR" sz="5000" b="1" dirty="0">
                <a:solidFill>
                  <a:schemeClr val="accent4">
                    <a:lumMod val="20000"/>
                    <a:lumOff val="80000"/>
                  </a:schemeClr>
                </a:solidFill>
                <a:latin typeface="Arial" panose="020B0604020202020204" pitchFamily="34" charset="0"/>
                <a:cs typeface="Arial" panose="020B0604020202020204" pitchFamily="34" charset="0"/>
              </a:rPr>
            </a:br>
            <a:r>
              <a:rPr lang="pt-BR" sz="5000" b="1" dirty="0">
                <a:solidFill>
                  <a:schemeClr val="accent4">
                    <a:lumMod val="20000"/>
                    <a:lumOff val="80000"/>
                  </a:schemeClr>
                </a:solidFill>
                <a:latin typeface="Arial" panose="020B0604020202020204" pitchFamily="34" charset="0"/>
                <a:cs typeface="Arial" panose="020B0604020202020204" pitchFamily="34" charset="0"/>
              </a:rPr>
              <a:t>          </a:t>
            </a:r>
            <a:r>
              <a:rPr lang="pt-BR" sz="9000" b="1" dirty="0">
                <a:solidFill>
                  <a:schemeClr val="accent4">
                    <a:lumMod val="20000"/>
                    <a:lumOff val="80000"/>
                  </a:schemeClr>
                </a:solidFill>
                <a:latin typeface="Arial" panose="020B0604020202020204" pitchFamily="34" charset="0"/>
                <a:cs typeface="Arial" panose="020B0604020202020204" pitchFamily="34" charset="0"/>
              </a:rPr>
              <a:t>T</a:t>
            </a:r>
            <a:br>
              <a:rPr lang="pt-BR" sz="9000" b="1" dirty="0">
                <a:solidFill>
                  <a:schemeClr val="accent4">
                    <a:lumMod val="20000"/>
                    <a:lumOff val="80000"/>
                  </a:schemeClr>
                </a:solidFill>
                <a:latin typeface="Arial" panose="020B0604020202020204" pitchFamily="34" charset="0"/>
                <a:cs typeface="Arial" panose="020B0604020202020204" pitchFamily="34" charset="0"/>
              </a:rPr>
            </a:br>
            <a:endParaRPr lang="pt-BR" sz="5000" b="1" dirty="0">
              <a:solidFill>
                <a:schemeClr val="accent4">
                  <a:lumMod val="20000"/>
                  <a:lumOff val="80000"/>
                </a:schemeClr>
              </a:solidFill>
              <a:latin typeface="Arial" panose="020B0604020202020204" pitchFamily="34" charset="0"/>
              <a:cs typeface="Arial" panose="020B0604020202020204" pitchFamily="34" charset="0"/>
            </a:endParaRPr>
          </a:p>
        </p:txBody>
      </p:sp>
      <p:pic>
        <p:nvPicPr>
          <p:cNvPr id="4" name="Imagem 3"/>
          <p:cNvPicPr>
            <a:picLocks noChangeAspect="1"/>
          </p:cNvPicPr>
          <p:nvPr/>
        </p:nvPicPr>
        <p:blipFill rotWithShape="1">
          <a:blip r:embed="rId2"/>
          <a:srcRect l="6278" t="9223" r="58074" b="8739"/>
          <a:stretch/>
        </p:blipFill>
        <p:spPr>
          <a:xfrm>
            <a:off x="1332159" y="321089"/>
            <a:ext cx="3179846" cy="5092759"/>
          </a:xfrm>
          <a:prstGeom prst="rect">
            <a:avLst/>
          </a:prstGeom>
        </p:spPr>
      </p:pic>
      <p:pic>
        <p:nvPicPr>
          <p:cNvPr id="5" name="Imagem 4"/>
          <p:cNvPicPr>
            <a:picLocks noChangeAspect="1"/>
          </p:cNvPicPr>
          <p:nvPr/>
        </p:nvPicPr>
        <p:blipFill rotWithShape="1">
          <a:blip r:embed="rId2"/>
          <a:srcRect l="58417" r="5119" b="44298"/>
          <a:stretch/>
        </p:blipFill>
        <p:spPr>
          <a:xfrm>
            <a:off x="7541266" y="783380"/>
            <a:ext cx="4001710" cy="4254172"/>
          </a:xfrm>
          <a:prstGeom prst="rect">
            <a:avLst/>
          </a:prstGeom>
        </p:spPr>
      </p:pic>
      <p:sp>
        <p:nvSpPr>
          <p:cNvPr id="6" name="Retângulo 5"/>
          <p:cNvSpPr/>
          <p:nvPr/>
        </p:nvSpPr>
        <p:spPr>
          <a:xfrm>
            <a:off x="0" y="5734937"/>
            <a:ext cx="5407572" cy="984885"/>
          </a:xfrm>
          <a:prstGeom prst="rect">
            <a:avLst/>
          </a:prstGeom>
        </p:spPr>
        <p:txBody>
          <a:bodyPr wrap="square">
            <a:spAutoFit/>
          </a:bodyPr>
          <a:lstStyle/>
          <a:p>
            <a:r>
              <a:rPr lang="en-US" sz="4000" b="1" dirty="0">
                <a:solidFill>
                  <a:schemeClr val="bg2">
                    <a:lumMod val="50000"/>
                  </a:schemeClr>
                </a:solidFill>
                <a:latin typeface="Arial" panose="020B0604020202020204" pitchFamily="34" charset="0"/>
                <a:cs typeface="Arial" panose="020B0604020202020204" pitchFamily="34" charset="0"/>
              </a:rPr>
              <a:t>Fig. 1</a:t>
            </a:r>
            <a:r>
              <a:rPr lang="en-US" sz="4000" b="1" dirty="0">
                <a:latin typeface="Arial" panose="020B0604020202020204" pitchFamily="34" charset="0"/>
                <a:cs typeface="Arial" panose="020B0604020202020204" pitchFamily="34" charset="0"/>
              </a:rPr>
              <a:t>. </a:t>
            </a:r>
          </a:p>
          <a:p>
            <a:r>
              <a:rPr lang="en-US" dirty="0">
                <a:latin typeface="YwvnmtTimesLTStd-Roman"/>
              </a:rPr>
              <a:t>A polyp apparently moving its “arms” voluntarily. </a:t>
            </a:r>
            <a:endParaRPr lang="pt-BR" dirty="0"/>
          </a:p>
        </p:txBody>
      </p:sp>
      <p:sp>
        <p:nvSpPr>
          <p:cNvPr id="8" name="Retângulo 7"/>
          <p:cNvSpPr/>
          <p:nvPr/>
        </p:nvSpPr>
        <p:spPr>
          <a:xfrm>
            <a:off x="6892242" y="5596437"/>
            <a:ext cx="5299758" cy="1261884"/>
          </a:xfrm>
          <a:prstGeom prst="rect">
            <a:avLst/>
          </a:prstGeom>
        </p:spPr>
        <p:txBody>
          <a:bodyPr wrap="square">
            <a:spAutoFit/>
          </a:bodyPr>
          <a:lstStyle/>
          <a:p>
            <a:r>
              <a:rPr lang="en-US" sz="4000" b="1" dirty="0">
                <a:solidFill>
                  <a:schemeClr val="bg2">
                    <a:lumMod val="50000"/>
                  </a:schemeClr>
                </a:solidFill>
                <a:latin typeface="Arial" panose="020B0604020202020204" pitchFamily="34" charset="0"/>
                <a:cs typeface="Arial" panose="020B0604020202020204" pitchFamily="34" charset="0"/>
              </a:rPr>
              <a:t>Fig. 2</a:t>
            </a:r>
            <a:r>
              <a:rPr lang="en-US" sz="4000" b="1" dirty="0">
                <a:latin typeface="Arial" panose="020B0604020202020204" pitchFamily="34" charset="0"/>
                <a:cs typeface="Arial" panose="020B0604020202020204" pitchFamily="34" charset="0"/>
              </a:rPr>
              <a:t>. </a:t>
            </a:r>
          </a:p>
          <a:p>
            <a:r>
              <a:rPr lang="en-US" dirty="0">
                <a:latin typeface="YwvnmtTimesLTStd-Roman"/>
              </a:rPr>
              <a:t>A polyp performing “body” contortion movement (ab).</a:t>
            </a:r>
            <a:endParaRPr lang="pt-BR" dirty="0"/>
          </a:p>
        </p:txBody>
      </p:sp>
    </p:spTree>
    <p:extLst>
      <p:ext uri="{BB962C8B-B14F-4D97-AF65-F5344CB8AC3E}">
        <p14:creationId xmlns:p14="http://schemas.microsoft.com/office/powerpoint/2010/main" val="410867537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7472</TotalTime>
  <Words>1982</Words>
  <Application>Microsoft Office PowerPoint</Application>
  <PresentationFormat>Widescreen</PresentationFormat>
  <Paragraphs>149</Paragraphs>
  <Slides>44</Slides>
  <Notes>4</Notes>
  <HiddenSlides>0</HiddenSlides>
  <MMClips>0</MMClips>
  <ScaleCrop>false</ScaleCrop>
  <HeadingPairs>
    <vt:vector size="6" baseType="variant">
      <vt:variant>
        <vt:lpstr>Fontes usadas</vt:lpstr>
      </vt:variant>
      <vt:variant>
        <vt:i4>10</vt:i4>
      </vt:variant>
      <vt:variant>
        <vt:lpstr>Tema</vt:lpstr>
      </vt:variant>
      <vt:variant>
        <vt:i4>1</vt:i4>
      </vt:variant>
      <vt:variant>
        <vt:lpstr>Títulos de slides</vt:lpstr>
      </vt:variant>
      <vt:variant>
        <vt:i4>44</vt:i4>
      </vt:variant>
    </vt:vector>
  </HeadingPairs>
  <TitlesOfParts>
    <vt:vector size="55" baseType="lpstr">
      <vt:lpstr>Arial</vt:lpstr>
      <vt:lpstr>Arial Black</vt:lpstr>
      <vt:lpstr>Book Antiqua</vt:lpstr>
      <vt:lpstr>Calibri</vt:lpstr>
      <vt:lpstr>Calibri Light</vt:lpstr>
      <vt:lpstr>Catamaran</vt:lpstr>
      <vt:lpstr>Courier New</vt:lpstr>
      <vt:lpstr>Garamond</vt:lpstr>
      <vt:lpstr>Times New Roman</vt:lpstr>
      <vt:lpstr>YwvnmtTimesLTStd-Roman</vt:lpstr>
      <vt:lpstr>Tema do Office</vt:lpstr>
      <vt:lpstr>Apresentação do PowerPoint</vt:lpstr>
      <vt:lpstr>Abraham Trembley (1710-1784)  </vt:lpstr>
      <vt:lpstr>Apresentação do PowerPoint</vt:lpstr>
      <vt:lpstr>Apresentação do PowerPoint</vt:lpstr>
      <vt:lpstr>Apresentação do PowerPoint</vt:lpstr>
      <vt:lpstr>Apresentação do PowerPoint</vt:lpstr>
      <vt:lpstr>Apresentação do PowerPoint</vt:lpstr>
      <vt:lpstr>Apresentação do PowerPoint</vt:lpstr>
      <vt:lpstr>M       O V      E M       E N           T </vt:lpstr>
      <vt:lpstr>Great Chain of beings (1579).  </vt:lpstr>
      <vt:lpstr>Carl von Linné</vt:lpstr>
      <vt:lpstr>Apresentação do PowerPoint</vt:lpstr>
      <vt:lpstr>Fig. 1-9.  Modes of locomotion of the polyps: worm-like movement represented in the top line, from the right to the left (Fig..1–4), and by somersaults, in the bottom line, from the left to the right (Fig. 5–9).</vt:lpstr>
      <vt:lpstr>[Think 1] Facing this deadlock, plant or animal, Trembley must take a stand.  At this point and based on these data, what could you  say about the nature of these organized bodies? What would justify the choice in favor of one trait or another? What might “carry more weight” or motivate such an option?</vt:lpstr>
      <vt:lpstr>Apresentação do PowerPoint</vt:lpstr>
      <vt:lpstr>[Think 2] Through his previous observations, Trembley believes that the creatures are animals. Yet he performed the experiment of cutting the specimen. How could the results obtained throughout the experiment help to guide him to take a decision?</vt:lpstr>
      <vt:lpstr>[Think 3] Previously, voluntary movement and locomotion seemed to be the most essential criteria in considering the organism as an animal. What is to be done in the face of this new result? How should this new evidence be interpreted in terms of the modes of reproduction?</vt:lpstr>
      <vt:lpstr>Apresentação do PowerPoint</vt:lpstr>
      <vt:lpstr>[Think 4] We are facing a dilemma similar to the initial (Think 1), but now it seems worse!  Would it be a dead end? Is it necessary to adjust observations (more experiments or more information)? Or should you review your classification criteria of organisms inside the groups of animals and plants? Feel free to put down your thoughts about it!</vt:lpstr>
      <vt:lpstr>Apresentação do PowerPoint</vt:lpstr>
      <vt:lpstr>[Think 5] Remembering you are handling small aquatic creatures. Why do you think they did not survive the trip? What procedures and care do you think are necessary to avoid the death of these organisms during a trip, by horse or carriage, from The Hague to Paris?</vt:lpstr>
      <vt:lpstr>Apresentação do PowerPoint</vt:lpstr>
      <vt:lpstr>Apresentação do PowerPoint</vt:lpstr>
      <vt:lpstr>[Think 6] One more time, it seems that we have reached a “non-expected” outcome.  How should it be interpreted? How could this observation help you to classify the creature? Would it be time to change your position (developing, for instance, an animal–plant concept)? Explain it.</vt:lpstr>
      <vt:lpstr>Apresentação do PowerPoint</vt:lpstr>
      <vt:lpstr>[Think 7] What would be the reasons “behind” Reaumur’s skepticism about generation by budding on polyps? What would have motivated him not to accept that an animal can be generated by budding? What would you do to convince him about Trembley’s new observations and the reliability of the data?</vt:lpstr>
      <vt:lpstr>Apresentação do PowerPoint</vt:lpstr>
      <vt:lpstr>Apresentação do PowerPoint</vt:lpstr>
      <vt:lpstr>Apresentação do PowerPoint</vt:lpstr>
      <vt:lpstr>[Think 8] Do you think that just the action of “trapping a supposed prey” can be sufficient to make someone consider an organism as an animal? If so, in such cases we can surely say that a carnivorous plant (such as Dionaea muscipula) is an animal. Right? No? Maybe? Why? Is this situation another dead end or do you need to obtain more knowledge? What else could you require to take a decision?</vt:lpstr>
      <vt:lpstr>Apresentação do PowerPoint</vt:lpstr>
      <vt:lpstr>Apresentação do PowerPoint</vt:lpstr>
      <vt:lpstr>Apresentação do PowerPoint</vt:lpstr>
      <vt:lpstr>[Think 9] As seen, Trembley found support in the different knowledge available at the time about the nourishment of animals and plants. Yet, apparently, none of these contributions seem to shed light on the polyp nutrition system.  What would have been, then, the role of this knowledge in his research?</vt:lpstr>
      <vt:lpstr>Apresentação do PowerPoint</vt:lpstr>
      <vt:lpstr>Apresentação do PowerPoint</vt:lpstr>
      <vt:lpstr>Apresentação do PowerPoint</vt:lpstr>
      <vt:lpstr>[Think 10] Why, even after several public presentations witnessed by many people, was there still resistance to accepting the complete regenerative ability of polyps? What might be the reasons for such skepticism? What could be done to respond to unbelievers?</vt:lpstr>
      <vt:lpstr>Apresentação do PowerPoint</vt:lpstr>
      <vt:lpstr>“</vt:lpstr>
      <vt:lpstr>Apresentação do PowerPoint</vt:lpstr>
      <vt:lpstr>[Think 11] What is to be done regarding this real situation of anticipating results obtained by others? Is it plagiarism? Do you think the situation could influence Trembley’s “strategy of generosity”? How? What could have been the consequences for Baker?</vt:lpstr>
      <vt:lpstr>(Memoirs concerning the natural history of a species of freshwater polyp with arms in the shape of horns)</vt:lpstr>
      <vt:lpstr>NOS features included: </vt:lpstr>
    </vt:vector>
  </TitlesOfParts>
  <Company>Edicoes SM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Bercot, Filipe Faria</dc:creator>
  <cp:lastModifiedBy>Bercot, Filipe Faria</cp:lastModifiedBy>
  <cp:revision>203</cp:revision>
  <dcterms:created xsi:type="dcterms:W3CDTF">2023-06-21T14:07:48Z</dcterms:created>
  <dcterms:modified xsi:type="dcterms:W3CDTF">2023-08-10T19:10:59Z</dcterms:modified>
</cp:coreProperties>
</file>